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6" r:id="rId2"/>
  </p:sldMasterIdLst>
  <p:notesMasterIdLst>
    <p:notesMasterId r:id="rId25"/>
  </p:notesMasterIdLst>
  <p:sldIdLst>
    <p:sldId id="263" r:id="rId3"/>
    <p:sldId id="259" r:id="rId4"/>
    <p:sldId id="257" r:id="rId5"/>
    <p:sldId id="294" r:id="rId6"/>
    <p:sldId id="296" r:id="rId7"/>
    <p:sldId id="298" r:id="rId8"/>
    <p:sldId id="260" r:id="rId9"/>
    <p:sldId id="278" r:id="rId10"/>
    <p:sldId id="289" r:id="rId11"/>
    <p:sldId id="279" r:id="rId12"/>
    <p:sldId id="290" r:id="rId13"/>
    <p:sldId id="297" r:id="rId14"/>
    <p:sldId id="266" r:id="rId15"/>
    <p:sldId id="258" r:id="rId16"/>
    <p:sldId id="269" r:id="rId17"/>
    <p:sldId id="276" r:id="rId18"/>
    <p:sldId id="272" r:id="rId19"/>
    <p:sldId id="293" r:id="rId20"/>
    <p:sldId id="300" r:id="rId21"/>
    <p:sldId id="283" r:id="rId22"/>
    <p:sldId id="292" r:id="rId23"/>
    <p:sldId id="288" r:id="rId2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56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Региональные</a:t>
            </a:r>
            <a:r>
              <a:rPr lang="ru-RU" dirty="0"/>
              <a:t> конкурсы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8.0000000000000057E-2</c:v>
                </c:pt>
                <c:pt idx="1">
                  <c:v>0.12000000000000002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2A-4A06-A26A-6DDD5089ED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89083264"/>
        <c:axId val="89093248"/>
      </c:barChart>
      <c:catAx>
        <c:axId val="8908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89093248"/>
        <c:crosses val="autoZero"/>
        <c:auto val="1"/>
        <c:lblAlgn val="ctr"/>
        <c:lblOffset val="100"/>
        <c:noMultiLvlLbl val="0"/>
      </c:catAx>
      <c:valAx>
        <c:axId val="8909324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89083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33902738497212"/>
          <c:y val="0.52019613707279511"/>
          <c:w val="0.21467588789952829"/>
          <c:h val="0.2896524523666352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Всероссийские конкурсы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480260718450972"/>
          <c:y val="0.2057938222770847"/>
          <c:w val="0.65381021588952548"/>
          <c:h val="0.62960435538736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0.12000000000000002</c:v>
                </c:pt>
                <c:pt idx="1">
                  <c:v>0.17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A-4A5F-B816-90B3EF193D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139048832"/>
        <c:axId val="139050368"/>
      </c:barChart>
      <c:catAx>
        <c:axId val="13904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9050368"/>
        <c:crosses val="autoZero"/>
        <c:auto val="1"/>
        <c:lblAlgn val="ctr"/>
        <c:lblOffset val="100"/>
        <c:noMultiLvlLbl val="0"/>
      </c:catAx>
      <c:valAx>
        <c:axId val="13905036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9048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00341003727211"/>
          <c:y val="0.5608342107014419"/>
          <c:w val="0.23016835085244386"/>
          <c:h val="0.32777959641195231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tx>
        <c:rich>
          <a:bodyPr rot="0" vert="horz"/>
          <a:lstStyle/>
          <a:p>
            <a:pPr>
              <a:defRPr sz="1600"/>
            </a:pPr>
            <a:r>
              <a:rPr lang="ru-RU" sz="1600"/>
              <a:t>Международные конкурсы</a:t>
            </a:r>
          </a:p>
        </c:rich>
      </c:tx>
      <c:layout>
        <c:manualLayout>
          <c:xMode val="edge"/>
          <c:yMode val="edge"/>
          <c:x val="0.21721764412660338"/>
          <c:y val="8.105649158783612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 учащихся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0.39000000000000018</c:v>
                </c:pt>
                <c:pt idx="1">
                  <c:v>0.65000000000000036</c:v>
                </c:pt>
                <c:pt idx="2">
                  <c:v>0.72000000000000031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A-4ECC-9145-17CE4BAF95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138764672"/>
        <c:axId val="138766208"/>
      </c:barChart>
      <c:catAx>
        <c:axId val="13876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8766208"/>
        <c:crosses val="autoZero"/>
        <c:auto val="1"/>
        <c:lblAlgn val="ctr"/>
        <c:lblOffset val="100"/>
        <c:noMultiLvlLbl val="0"/>
      </c:catAx>
      <c:valAx>
        <c:axId val="13876620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87646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Муниципальные конкурсы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259069738298629"/>
          <c:y val="0.19869422948574797"/>
          <c:w val="0.59750203638338362"/>
          <c:h val="0.65044055123287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</c:v>
                </c:pt>
                <c:pt idx="1">
                  <c:v>0.53</c:v>
                </c:pt>
                <c:pt idx="2">
                  <c:v>0.69000000000000028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B-43A9-871A-24A51D3A4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37175040"/>
        <c:axId val="137176576"/>
      </c:barChart>
      <c:catAx>
        <c:axId val="137175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37176576"/>
        <c:crosses val="autoZero"/>
        <c:auto val="1"/>
        <c:lblAlgn val="ctr"/>
        <c:lblOffset val="100"/>
        <c:noMultiLvlLbl val="0"/>
      </c:catAx>
      <c:valAx>
        <c:axId val="13717657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37175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287683535579484"/>
          <c:y val="0.40429667461472252"/>
          <c:w val="0.19380647047766283"/>
          <c:h val="0.3226006960395704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2384D-3B09-4091-BB46-83941C141FC2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7EF6-CD1E-40D3-8881-5FB3DA3B30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9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1143000"/>
            <a:ext cx="44577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80E77A7-EC3C-451D-A18D-E7A9FEB0CC58}" type="slidenum">
              <a:rPr lang="ru-RU" altLang="ru-RU">
                <a:latin typeface="Calibri" panose="020F0502020204030204" pitchFamily="34" charset="0"/>
              </a:rPr>
              <a:pPr/>
              <a:t>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4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67EF6-CD1E-40D3-8881-5FB3DA3B302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1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67EF6-CD1E-40D3-8881-5FB3DA3B302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8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67EF6-CD1E-40D3-8881-5FB3DA3B302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8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67EF6-CD1E-40D3-8881-5FB3DA3B302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0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0"/>
            <a:ext cx="9906733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2095" y="1811864"/>
            <a:ext cx="5751272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2095" y="3598328"/>
            <a:ext cx="5751272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70869" y="5054602"/>
            <a:ext cx="729382" cy="2794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095" y="5054602"/>
            <a:ext cx="4403598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85427" y="5054602"/>
            <a:ext cx="447940" cy="2794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8144" y="3471329"/>
            <a:ext cx="55391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23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4815415"/>
            <a:ext cx="7365295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1782" y="1032934"/>
            <a:ext cx="768243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8" y="5382153"/>
            <a:ext cx="7365295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5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06873"/>
            <a:ext cx="7365295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4275666"/>
            <a:ext cx="7365297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85005" y="4140199"/>
            <a:ext cx="715696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3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28" y="982132"/>
            <a:ext cx="6933604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3550" y="3352800"/>
            <a:ext cx="6383865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5" y="4343401"/>
            <a:ext cx="736530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0800" y="905362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9629" y="2827870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85005" y="4140199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54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41" y="3308581"/>
            <a:ext cx="7365289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40" y="4777381"/>
            <a:ext cx="73652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59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868" y="982132"/>
            <a:ext cx="6852265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274940" y="3639312"/>
            <a:ext cx="736529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4529667"/>
            <a:ext cx="7365297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1232" y="89689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87280" y="260772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85005" y="342900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23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982132"/>
            <a:ext cx="7365295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74940" y="3566160"/>
            <a:ext cx="7365291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8" y="4470401"/>
            <a:ext cx="7365295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85009" y="3429000"/>
            <a:ext cx="715695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61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4937" y="2490136"/>
            <a:ext cx="7365297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85005" y="2354670"/>
            <a:ext cx="715695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9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6389" y="906874"/>
            <a:ext cx="1753841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4940" y="906874"/>
            <a:ext cx="5325135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765971" y="906874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242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85004" y="235626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94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6" y="274639"/>
            <a:ext cx="70786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5CFF-0752-4F15-B046-7160BA00A6B6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EBD6-3119-43BA-BF5F-F0839F55B6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004" y="1641413"/>
            <a:ext cx="7145162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004" y="3734860"/>
            <a:ext cx="7145162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385005" y="3599392"/>
            <a:ext cx="714516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64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85004" y="235626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15338"/>
            <a:ext cx="736529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4938" y="2487168"/>
            <a:ext cx="361569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248" y="2487168"/>
            <a:ext cx="361569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40" y="2658533"/>
            <a:ext cx="361569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4940" y="3243263"/>
            <a:ext cx="361569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8651" y="2658533"/>
            <a:ext cx="361569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8651" y="3243263"/>
            <a:ext cx="361569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385005" y="235467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92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8" y="915338"/>
            <a:ext cx="7365296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85005" y="2354670"/>
            <a:ext cx="71451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91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1388534"/>
            <a:ext cx="27481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401" y="982133"/>
            <a:ext cx="4176834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7" y="3031065"/>
            <a:ext cx="27481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85005" y="2912533"/>
            <a:ext cx="252806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51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37" y="1883832"/>
            <a:ext cx="393488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4992" y="1032933"/>
            <a:ext cx="3173585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938" y="3255432"/>
            <a:ext cx="3934884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9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915173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4938" y="915338"/>
            <a:ext cx="7365295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937" y="2490136"/>
            <a:ext cx="7365297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6393" y="5960533"/>
            <a:ext cx="124397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938" y="5960533"/>
            <a:ext cx="55300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1765" y="5960533"/>
            <a:ext cx="42846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0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B13F9A"/>
                </a:solidFill>
              </a:rPr>
              <a:pPr/>
              <a:t>14.07.2020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hyperlink" Target="https://vk.com/club51430896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vk.com/sch8dubna" TargetMode="External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WLpGqbM_g&amp;list=UUz1_n_Ar2sX7CBX6pFGZw2A&amp;index=10" TargetMode="External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hyperlink" Target="https://&#1091;&#1088;&#1086;&#1082;.&#1088;&#1092;/" TargetMode="Externa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-japan.jimdo.com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mega-talant.com/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9399" r="11414" b="12201"/>
          <a:stretch>
            <a:fillRect/>
          </a:stretch>
        </p:blipFill>
        <p:spPr bwMode="auto">
          <a:xfrm>
            <a:off x="204186" y="253388"/>
            <a:ext cx="9516863" cy="63974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3518" y="3104941"/>
            <a:ext cx="7656288" cy="1098562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ru-RU" sz="2400" b="1" spc="41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Высокие </a:t>
            </a:r>
            <a:r>
              <a:rPr lang="ru-RU" sz="2400" b="1" spc="41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результаты внеурочной деятельности обучающихся по учебному предмету</a:t>
            </a:r>
          </a:p>
        </p:txBody>
      </p:sp>
      <p:sp>
        <p:nvSpPr>
          <p:cNvPr id="1126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3888" y="1650354"/>
            <a:ext cx="7634689" cy="984919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</a:rPr>
              <a:t>МБОУ гимназия №8 им. Боголюбова  учитель изобразительного искусства</a:t>
            </a:r>
          </a:p>
          <a:p>
            <a:pPr algn="r" eaLnBrk="1" hangingPunct="1"/>
            <a:endParaRPr lang="ru-RU" altLang="ru-RU" sz="3200" b="1" dirty="0">
              <a:solidFill>
                <a:schemeClr val="bg1"/>
              </a:solidFill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1728316" y="2136343"/>
            <a:ext cx="6831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Шишлянникова Елена Вячеславовна</a:t>
            </a:r>
          </a:p>
        </p:txBody>
      </p:sp>
      <p:pic>
        <p:nvPicPr>
          <p:cNvPr id="11270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6" y="4386009"/>
            <a:ext cx="2185541" cy="170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99" y="4362840"/>
            <a:ext cx="2335008" cy="17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88" y="4423357"/>
            <a:ext cx="2266480" cy="169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2173"/>
          <a:stretch>
            <a:fillRect/>
          </a:stretch>
        </p:blipFill>
        <p:spPr bwMode="auto">
          <a:xfrm>
            <a:off x="5012108" y="4407432"/>
            <a:ext cx="2003480" cy="170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14726" y="4137008"/>
            <a:ext cx="8673342" cy="24900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63"/>
          </a:p>
        </p:txBody>
      </p:sp>
      <p:sp>
        <p:nvSpPr>
          <p:cNvPr id="24" name="Прямоугольник 23"/>
          <p:cNvSpPr/>
          <p:nvPr/>
        </p:nvSpPr>
        <p:spPr>
          <a:xfrm>
            <a:off x="514726" y="6128347"/>
            <a:ext cx="8662325" cy="209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63"/>
          </a:p>
        </p:txBody>
      </p:sp>
    </p:spTree>
    <p:extLst>
      <p:ext uri="{BB962C8B-B14F-4D97-AF65-F5344CB8AC3E}">
        <p14:creationId xmlns:p14="http://schemas.microsoft.com/office/powerpoint/2010/main" val="331631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84151840"/>
              </p:ext>
            </p:extLst>
          </p:nvPr>
        </p:nvGraphicFramePr>
        <p:xfrm>
          <a:off x="249218" y="152399"/>
          <a:ext cx="4797553" cy="283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86800275"/>
              </p:ext>
            </p:extLst>
          </p:nvPr>
        </p:nvGraphicFramePr>
        <p:xfrm>
          <a:off x="5170701" y="164122"/>
          <a:ext cx="4528103" cy="281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24746216"/>
              </p:ext>
            </p:extLst>
          </p:nvPr>
        </p:nvGraphicFramePr>
        <p:xfrm>
          <a:off x="5194300" y="2897312"/>
          <a:ext cx="4555873" cy="313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5934670"/>
            <a:ext cx="9906000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Из диаграмм видно, что количество участников конкурсов </a:t>
            </a:r>
            <a:r>
              <a:rPr lang="ru-RU" b="1" dirty="0">
                <a:solidFill>
                  <a:schemeClr val="bg1"/>
                </a:solidFill>
              </a:rPr>
              <a:t>всех уровней </a:t>
            </a:r>
            <a:r>
              <a:rPr lang="ru-RU" b="1" dirty="0">
                <a:solidFill>
                  <a:srgbClr val="FFFF00"/>
                </a:solidFill>
              </a:rPr>
              <a:t>значительно выросло</a:t>
            </a:r>
            <a:r>
              <a:rPr lang="ru-RU" b="1" dirty="0"/>
              <a:t>, что говорит </a:t>
            </a:r>
            <a:r>
              <a:rPr lang="ru-RU" b="1" dirty="0">
                <a:solidFill>
                  <a:srgbClr val="FFFF00"/>
                </a:solidFill>
              </a:rPr>
              <a:t>о высокой мотивации учащихся </a:t>
            </a:r>
            <a:r>
              <a:rPr lang="ru-RU" b="1" dirty="0" err="1"/>
              <a:t>Шишлянниковой</a:t>
            </a:r>
            <a:r>
              <a:rPr lang="ru-RU" b="1" dirty="0"/>
              <a:t> Е.В. к предмету изобразительное искусство.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808380634"/>
              </p:ext>
            </p:extLst>
          </p:nvPr>
        </p:nvGraphicFramePr>
        <p:xfrm>
          <a:off x="203200" y="3136900"/>
          <a:ext cx="4787900" cy="2836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89886" y="4051149"/>
            <a:ext cx="1602913" cy="22247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620" t="5648" r="-827" b="5648"/>
          <a:stretch/>
        </p:blipFill>
        <p:spPr>
          <a:xfrm rot="5400000">
            <a:off x="1624245" y="2966373"/>
            <a:ext cx="2671007" cy="177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37968" t="18495" r="37823" b="20508"/>
          <a:stretch/>
        </p:blipFill>
        <p:spPr>
          <a:xfrm>
            <a:off x="3919676" y="2476334"/>
            <a:ext cx="1876134" cy="265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76" y="2530207"/>
            <a:ext cx="1854296" cy="262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5" cstate="print"/>
          <a:srcRect l="33408" t="16330" r="33588" b="3491"/>
          <a:stretch/>
        </p:blipFill>
        <p:spPr bwMode="auto">
          <a:xfrm>
            <a:off x="2004490" y="296014"/>
            <a:ext cx="1658765" cy="225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 cstate="print"/>
          <a:srcRect l="31384" t="10667" r="32615" b="5640"/>
          <a:stretch/>
        </p:blipFill>
        <p:spPr bwMode="auto">
          <a:xfrm>
            <a:off x="7717536" y="2275208"/>
            <a:ext cx="2188464" cy="282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87259" y="6307184"/>
            <a:ext cx="527740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 дипломы в ПРИЛОЖЕНИИ « Дипломы учащихся»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6205" r="4696" b="336"/>
          <a:stretch/>
        </p:blipFill>
        <p:spPr>
          <a:xfrm rot="16200000">
            <a:off x="4385842" y="-87918"/>
            <a:ext cx="2050851" cy="301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7378" y="-13311"/>
            <a:ext cx="2028062" cy="278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5" name="Picture 13" descr="C:\Users\Павел\Desktop\IMG-20200210-WA0001.jpg"/>
          <p:cNvPicPr>
            <a:picLocks noChangeAspect="1" noChangeArrowheads="1"/>
          </p:cNvPicPr>
          <p:nvPr/>
        </p:nvPicPr>
        <p:blipFill>
          <a:blip r:embed="rId10" cstate="print"/>
          <a:srcRect l="4550" t="12138" r="2944" b="12156"/>
          <a:stretch>
            <a:fillRect/>
          </a:stretch>
        </p:blipFill>
        <p:spPr bwMode="auto">
          <a:xfrm>
            <a:off x="198304" y="2502981"/>
            <a:ext cx="1908745" cy="2777068"/>
          </a:xfrm>
          <a:prstGeom prst="rect">
            <a:avLst/>
          </a:prstGeom>
          <a:noFill/>
        </p:spPr>
      </p:pic>
      <p:pic>
        <p:nvPicPr>
          <p:cNvPr id="20" name="Picture 1" descr="C:\Users\Павел\Desktop\IMG-20200210-WA0002.jpg"/>
          <p:cNvPicPr>
            <a:picLocks noChangeAspect="1" noChangeArrowheads="1"/>
          </p:cNvPicPr>
          <p:nvPr/>
        </p:nvPicPr>
        <p:blipFill>
          <a:blip r:embed="rId11" cstate="print"/>
          <a:srcRect l="3362" t="12321" r="5967" b="13467"/>
          <a:stretch>
            <a:fillRect/>
          </a:stretch>
        </p:blipFill>
        <p:spPr bwMode="auto">
          <a:xfrm>
            <a:off x="297455" y="202425"/>
            <a:ext cx="1647995" cy="226968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96596" y="5297269"/>
            <a:ext cx="945946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Шишлянникова</a:t>
            </a:r>
            <a:r>
              <a:rPr lang="ru-RU" b="1" dirty="0">
                <a:solidFill>
                  <a:schemeClr val="tx1"/>
                </a:solidFill>
              </a:rPr>
              <a:t> Е.В. </a:t>
            </a:r>
            <a:r>
              <a:rPr lang="ru-RU" b="1" u="sng" dirty="0">
                <a:solidFill>
                  <a:srgbClr val="C00000"/>
                </a:solidFill>
              </a:rPr>
              <a:t>подготовила 424 учащихся </a:t>
            </a:r>
            <a:r>
              <a:rPr lang="ru-RU" b="1" dirty="0">
                <a:solidFill>
                  <a:schemeClr val="tx1"/>
                </a:solidFill>
              </a:rPr>
              <a:t>к муниципальным, всероссийским, международным конкурсам за последние 3 года, что является высокими результатами внеурочной деятельности обучающихся по изобразительному искусству.</a:t>
            </a:r>
          </a:p>
        </p:txBody>
      </p:sp>
    </p:spTree>
    <p:extLst>
      <p:ext uri="{BB962C8B-B14F-4D97-AF65-F5344CB8AC3E}">
        <p14:creationId xmlns:p14="http://schemas.microsoft.com/office/powerpoint/2010/main" val="312791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713" y="131408"/>
            <a:ext cx="957886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3.4. Участие в научно-практических конференциях школьников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667037"/>
              </p:ext>
            </p:extLst>
          </p:nvPr>
        </p:nvGraphicFramePr>
        <p:xfrm>
          <a:off x="168166" y="680523"/>
          <a:ext cx="9585433" cy="4983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1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7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7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449">
                <a:tc>
                  <a:txBody>
                    <a:bodyPr/>
                    <a:lstStyle/>
                    <a:p>
                      <a:r>
                        <a:rPr lang="ru-RU" sz="1600" b="1" dirty="0"/>
                        <a:t>год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название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охват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уровень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04">
                <a:tc rowSpan="2">
                  <a:txBody>
                    <a:bodyPr/>
                    <a:lstStyle/>
                    <a:p>
                      <a:r>
                        <a:rPr lang="ru-RU" sz="1600" b="1" dirty="0"/>
                        <a:t>2017-18 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VIII</a:t>
                      </a:r>
                      <a:r>
                        <a:rPr lang="ru-RU" sz="1600" b="1" dirty="0"/>
                        <a:t> Научно-исследовательская конференция «Юный исследователь»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2 участника, </a:t>
                      </a:r>
                      <a:r>
                        <a:rPr lang="ru-RU" sz="1600" b="1" baseline="0" dirty="0"/>
                        <a:t>2 победителя</a:t>
                      </a:r>
                      <a:endParaRPr lang="ru-RU" sz="1600" b="1" dirty="0"/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Муниципальный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VIII</a:t>
                      </a:r>
                      <a:r>
                        <a:rPr lang="ru-RU" sz="1600" b="1" dirty="0"/>
                        <a:t> Научно-исследовательская конференция «Юный исследователь»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2</a:t>
                      </a:r>
                      <a:r>
                        <a:rPr lang="ru-RU" sz="1600" b="1" baseline="0" dirty="0"/>
                        <a:t> участника, 2 победителя</a:t>
                      </a:r>
                      <a:endParaRPr lang="ru-RU" sz="1600" b="1" dirty="0"/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Школьный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9629">
                <a:tc rowSpan="2">
                  <a:txBody>
                    <a:bodyPr/>
                    <a:lstStyle/>
                    <a:p>
                      <a:r>
                        <a:rPr lang="ru-RU" sz="1600" b="1" dirty="0"/>
                        <a:t>2018-19 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VII</a:t>
                      </a:r>
                      <a:r>
                        <a:rPr lang="en-US" sz="1600" b="1" dirty="0"/>
                        <a:t>I</a:t>
                      </a:r>
                      <a:r>
                        <a:rPr lang="ru-RU" sz="1600" b="1" dirty="0"/>
                        <a:t> Научно-исследовательская конференция «Шаг в науку»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2 участника, 2 победителя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Школьный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604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VII</a:t>
                      </a:r>
                      <a:r>
                        <a:rPr lang="en-US" sz="1600" b="1" dirty="0"/>
                        <a:t>I</a:t>
                      </a:r>
                      <a:r>
                        <a:rPr lang="ru-RU" sz="1600" b="1" dirty="0"/>
                        <a:t> Научно-исследовательская конференция «Шаг в науку»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2 участника, 2 призера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Муниципальный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5214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2019-2020 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III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межрегиональная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научно-познавательная конференция младших школьников «Первые шаги в науку»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u="none" dirty="0">
                          <a:solidFill>
                            <a:schemeClr val="tx1"/>
                          </a:solidFill>
                        </a:rPr>
                        <a:t>1 участник –</a:t>
                      </a:r>
                      <a:r>
                        <a:rPr lang="ru-RU" sz="1600" b="1" i="0" u="none" dirty="0">
                          <a:solidFill>
                            <a:schemeClr val="tx1"/>
                          </a:solidFill>
                        </a:rPr>
                        <a:t>Победитель-1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600" b="1" u="none" dirty="0" err="1">
                          <a:solidFill>
                            <a:schemeClr val="tx1"/>
                          </a:solidFill>
                        </a:rPr>
                        <a:t>Дороженко</a:t>
                      </a:r>
                      <a:r>
                        <a:rPr lang="ru-RU" sz="1600" b="1" u="none" dirty="0">
                          <a:solidFill>
                            <a:schemeClr val="tx1"/>
                          </a:solidFill>
                        </a:rPr>
                        <a:t> Е. 2 </a:t>
                      </a:r>
                      <a:r>
                        <a:rPr lang="ru-RU" sz="1600" b="1" u="none" dirty="0" err="1">
                          <a:solidFill>
                            <a:schemeClr val="tx1"/>
                          </a:solidFill>
                        </a:rPr>
                        <a:t>кл</a:t>
                      </a:r>
                      <a:r>
                        <a:rPr lang="ru-RU" sz="1600" b="1" u="none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600" b="1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6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Региональный 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210">
                <a:tc vMerge="1"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городская научно-исследовательская</a:t>
                      </a:r>
                    </a:p>
                    <a:p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конференции школьников 5-7(8)-</a:t>
                      </a:r>
                      <a:r>
                        <a:rPr lang="ru-RU" sz="1600" b="1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ых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классов «Юный исследователь»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dirty="0">
                          <a:solidFill>
                            <a:schemeClr val="tx1"/>
                          </a:solidFill>
                        </a:rPr>
                        <a:t>3 участника, 2 победителя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Школьный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5214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городская научно-исследовательская</a:t>
                      </a:r>
                    </a:p>
                    <a:p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конференции школьников 5-7(8)-</a:t>
                      </a:r>
                      <a:r>
                        <a:rPr lang="ru-RU" sz="1600" b="1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ых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классов «Юный исследователь»</a:t>
                      </a: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2 участника, 2 победителя</a:t>
                      </a:r>
                    </a:p>
                    <a:p>
                      <a:endParaRPr lang="ru-RU" sz="1600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Муниципальный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803237"/>
            <a:ext cx="990600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Шишлянникова</a:t>
            </a:r>
            <a:r>
              <a:rPr lang="ru-RU" b="1" dirty="0">
                <a:solidFill>
                  <a:srgbClr val="C00000"/>
                </a:solidFill>
              </a:rPr>
              <a:t> Е.В. подготовила 10 учащихся для участия в конференциях различного уровня Наблюдается высокий уровень подготовки и </a:t>
            </a:r>
            <a:r>
              <a:rPr lang="ru-RU" b="1" u="sng" dirty="0">
                <a:solidFill>
                  <a:srgbClr val="C00000"/>
                </a:solidFill>
              </a:rPr>
              <a:t>100% результативность участия.</a:t>
            </a:r>
            <a:endParaRPr lang="ru-RU" b="1" u="sng" dirty="0">
              <a:solidFill>
                <a:prstClr val="black"/>
              </a:solidFill>
            </a:endParaRPr>
          </a:p>
        </p:txBody>
      </p:sp>
      <p:pic>
        <p:nvPicPr>
          <p:cNvPr id="6" name="Picture 3" descr="F:\ВСЕ ДЛЯ ПНПО2018-19\пнпо2019\2\VNY9W2IzsXU.jpg"/>
          <p:cNvPicPr>
            <a:picLocks noChangeAspect="1" noChangeArrowheads="1"/>
          </p:cNvPicPr>
          <p:nvPr/>
        </p:nvPicPr>
        <p:blipFill>
          <a:blip r:embed="rId2" cstate="print"/>
          <a:srcRect l="64538" t="27164" r="3801" b="29110"/>
          <a:stretch>
            <a:fillRect/>
          </a:stretch>
        </p:blipFill>
        <p:spPr bwMode="auto">
          <a:xfrm>
            <a:off x="0" y="4315968"/>
            <a:ext cx="909891" cy="138379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564606"/>
              </p:ext>
            </p:extLst>
          </p:nvPr>
        </p:nvGraphicFramePr>
        <p:xfrm>
          <a:off x="0" y="86054"/>
          <a:ext cx="9873844" cy="439270"/>
        </p:xfrm>
        <a:graphic>
          <a:graphicData uri="http://schemas.openxmlformats.org/drawingml/2006/table">
            <a:tbl>
              <a:tblPr/>
              <a:tblGrid>
                <a:gridCol w="98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Cambria"/>
                          <a:ea typeface="Calibri"/>
                          <a:cs typeface="Times New Roman"/>
                        </a:rPr>
                        <a:t>3. 5. Организация мероприятий (конференции, конкурсы, фестивали, предметные недели и др.)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745162"/>
              </p:ext>
            </p:extLst>
          </p:nvPr>
        </p:nvGraphicFramePr>
        <p:xfrm>
          <a:off x="161088" y="525325"/>
          <a:ext cx="9583804" cy="6113673"/>
        </p:xfrm>
        <a:graphic>
          <a:graphicData uri="http://schemas.openxmlformats.org/drawingml/2006/table">
            <a:tbl>
              <a:tblPr/>
              <a:tblGrid>
                <a:gridCol w="165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8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3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Охват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392"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2017-2018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Конкурс «Лучший проект дизайн пришкольной территории» 6-9 класс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90% 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Персональная выставка  учащейся  Красновой Светланы «Когда я была маленькой» 7 класс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100 %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Предметная неделя искусств  1-11 классы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60 % 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Calibri"/>
                          <a:cs typeface="Times New Roman"/>
                        </a:rPr>
                        <a:t>Ежегодная конференция по защите школьных проектов 2-4 классы</a:t>
                      </a:r>
                      <a:endParaRPr lang="ru-RU" sz="1400" b="1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Calibri"/>
                          <a:cs typeface="Times New Roman"/>
                        </a:rPr>
                        <a:t>Проект «Национальный парк» 3 б класс</a:t>
                      </a:r>
                      <a:endParaRPr lang="ru-RU" sz="1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40 %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593">
                <a:tc rowSpan="7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2018-2019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Школьный конкурс рисунков «Моя школа» действует на постоянной основе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60 % 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Calibri"/>
                          <a:cs typeface="Times New Roman"/>
                        </a:rPr>
                        <a:t> «Лучший проект ландшафта парка Победы. Пришкольная территория»</a:t>
                      </a:r>
                      <a:endParaRPr lang="ru-RU" sz="1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90 %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Calibri"/>
                          <a:cs typeface="Times New Roman"/>
                        </a:rPr>
                        <a:t>Конкурс рисунков и компьютерной графики «Фантастика. Тайна третьей планеты»</a:t>
                      </a:r>
                      <a:endParaRPr lang="ru-RU" sz="1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Конкурс «Открытки в Новый год ветеранам ВОВ», действующий на постоянной основе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100% 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8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Выставка «Старые открытки из коллекции бывшего директора школы №8, ветерана войны Жохова»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Calibri"/>
                          <a:cs typeface="Times New Roman"/>
                        </a:rPr>
                        <a:t>Предметная неделя искусств «Промыслы России»2-7 классы</a:t>
                      </a:r>
                      <a:endParaRPr lang="ru-RU" sz="1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60 %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Школьная конференция по защите проекта «Архитектурная Русь» 4 класс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70%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392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Школьный конкурс «Моя школа» 	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Школьная персональная выставка </a:t>
                      </a:r>
                      <a:r>
                        <a:rPr lang="ru-RU" sz="1400" b="1" dirty="0" err="1">
                          <a:latin typeface="+mn-lt"/>
                          <a:ea typeface="Calibri"/>
                          <a:cs typeface="Times New Roman"/>
                        </a:rPr>
                        <a:t>Пахаревой</a:t>
                      </a: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 В. учащейся 9 класса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9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Предметная интерактивная неделя искусств «Восток – дело тонкое…» 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Calibri"/>
                          <a:cs typeface="Times New Roman"/>
                        </a:rPr>
                        <a:t>100 % 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32335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imes New Roman"/>
                          <a:cs typeface="Times New Roman"/>
                        </a:rPr>
                        <a:t>Конкурс Зимние забавы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imes New Roman"/>
                          <a:cs typeface="Times New Roman"/>
                        </a:rPr>
                        <a:t>Выставка Мой Дед Мороз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imes New Roman"/>
                          <a:cs typeface="Times New Roman"/>
                        </a:rPr>
                        <a:t> Конкурс рисунка «Выставка кошек» и другие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imes New Roman"/>
                          <a:cs typeface="Times New Roman"/>
                        </a:rPr>
                        <a:t>Персональные выставки учащихся (Кузнецовой А. 5 </a:t>
                      </a:r>
                      <a:r>
                        <a:rPr lang="ru-RU" sz="1400" b="1" dirty="0" err="1">
                          <a:latin typeface="+mn-lt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400" b="1" dirty="0">
                          <a:latin typeface="+mn-lt"/>
                          <a:ea typeface="Times New Roman"/>
                          <a:cs typeface="Times New Roman"/>
                        </a:rPr>
                        <a:t>.,</a:t>
                      </a:r>
                      <a:r>
                        <a:rPr lang="ru-RU" sz="1400" b="1" baseline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baseline="0" dirty="0" err="1">
                          <a:latin typeface="+mn-lt"/>
                          <a:ea typeface="Times New Roman"/>
                          <a:cs typeface="Times New Roman"/>
                        </a:rPr>
                        <a:t>Гавриш</a:t>
                      </a:r>
                      <a:r>
                        <a:rPr lang="ru-RU" sz="1400" b="1" baseline="0" dirty="0">
                          <a:latin typeface="+mn-lt"/>
                          <a:ea typeface="Times New Roman"/>
                          <a:cs typeface="Times New Roman"/>
                        </a:rPr>
                        <a:t> А. </a:t>
                      </a:r>
                      <a:r>
                        <a:rPr lang="ru-RU" sz="1400" b="1" baseline="0" dirty="0" err="1">
                          <a:latin typeface="+mn-lt"/>
                          <a:ea typeface="Times New Roman"/>
                          <a:cs typeface="Times New Roman"/>
                        </a:rPr>
                        <a:t>Зазыкиной</a:t>
                      </a:r>
                      <a:r>
                        <a:rPr lang="ru-RU" sz="1400" b="1" baseline="0" dirty="0">
                          <a:latin typeface="+mn-lt"/>
                          <a:ea typeface="Times New Roman"/>
                          <a:cs typeface="Times New Roman"/>
                        </a:rPr>
                        <a:t> Е.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>
                          <a:latin typeface="+mn-lt"/>
                          <a:ea typeface="Times New Roman"/>
                          <a:cs typeface="Times New Roman"/>
                        </a:rPr>
                        <a:t>И др.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 100%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100%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+mn-lt"/>
                          <a:ea typeface="Times New Roman"/>
                          <a:cs typeface="Times New Roman"/>
                        </a:rPr>
                        <a:t>100%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227" marR="19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9164" y="4788214"/>
            <a:ext cx="1502844" cy="2069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" y="1238513"/>
            <a:ext cx="1545588" cy="87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2156" t="6472" r="13466" b="46282"/>
          <a:stretch/>
        </p:blipFill>
        <p:spPr>
          <a:xfrm>
            <a:off x="216861" y="5073480"/>
            <a:ext cx="1602131" cy="122816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Павел\Desktop\фото с телеф\IMG_20190305_105537.jpg"/>
          <p:cNvPicPr>
            <a:picLocks noChangeAspect="1" noChangeArrowheads="1"/>
          </p:cNvPicPr>
          <p:nvPr/>
        </p:nvPicPr>
        <p:blipFill>
          <a:blip r:embed="rId6" cstate="print"/>
          <a:srcRect t="10960" r="9491"/>
          <a:stretch>
            <a:fillRect/>
          </a:stretch>
        </p:blipFill>
        <p:spPr bwMode="auto">
          <a:xfrm>
            <a:off x="252773" y="3176988"/>
            <a:ext cx="1502482" cy="110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0" descr="F:\ВСЕ ДЛЯ ПНПО2018-19\викторина\выставк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 r="429"/>
          <a:stretch/>
        </p:blipFill>
        <p:spPr bwMode="auto">
          <a:xfrm>
            <a:off x="231355" y="1038233"/>
            <a:ext cx="7975809" cy="496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13" y="5007505"/>
            <a:ext cx="2335570" cy="1751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4960" y="2211639"/>
            <a:ext cx="2113351" cy="2985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5182"/>
            <a:ext cx="99060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Посещение выставок на уроках искусства и внеурочной деятельности. </a:t>
            </a:r>
          </a:p>
          <a:p>
            <a:pPr algn="ctr"/>
            <a:r>
              <a:rPr lang="ru-RU" sz="2000" b="1" dirty="0"/>
              <a:t>Посещение мастер-классов художников в их мастерских.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58" y="5007504"/>
            <a:ext cx="2260636" cy="1695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4" y="5007505"/>
            <a:ext cx="2260635" cy="1695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0703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F:\конкурсы и прочее 2016-17\детработы ЗИМА\Сокотущенко Екатерина 8л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12" y="1352297"/>
            <a:ext cx="1142839" cy="152625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9" name="Picture 7" descr="F:\конкурсы и прочее 2016-17\детработы ЗИМА\Тимофеева Полина окно  12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803" y="1236133"/>
            <a:ext cx="1387938" cy="188866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80" name="Picture 8" descr="F:\конкурсы и прочее 2016-17\детработы ЗИМА\Толкачева Алена 14 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8474" y="1354667"/>
            <a:ext cx="1597925" cy="216986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81" name="Picture 9" descr="F:\для пнпо\IMG_20190226_091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2889" y="4413955"/>
            <a:ext cx="1200715" cy="149013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7457" y="5670727"/>
            <a:ext cx="7529689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Высокий уровень качества работ учащихся подтверждается высокой результативностью побед в творческих конкурсах различного уровня.</a:t>
            </a:r>
            <a:endParaRPr lang="en-US" sz="1600" b="1" dirty="0"/>
          </a:p>
          <a:p>
            <a:pPr algn="ctr"/>
            <a:r>
              <a:rPr lang="ru-RU" sz="1600" b="1" dirty="0"/>
              <a:t> Это подтверждает высокий уровень внеурочной деятельности учителя ИЗО </a:t>
            </a:r>
            <a:r>
              <a:rPr lang="ru-RU" sz="1600" b="1" dirty="0" err="1"/>
              <a:t>Шишлянниковой</a:t>
            </a:r>
            <a:r>
              <a:rPr lang="ru-RU" sz="1600" b="1" dirty="0"/>
              <a:t> Е.В.</a:t>
            </a:r>
          </a:p>
        </p:txBody>
      </p:sp>
      <p:pic>
        <p:nvPicPr>
          <p:cNvPr id="19457" name="Picture 1" descr="C:\Users\Павел\Desktop\60D62BF7-C76F-492B-9B0D-AF80DC657F8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8602" y="1236133"/>
            <a:ext cx="1101128" cy="149577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C:\Users\Павел\Desktop\8D29C609-F869-4252-83FB-3307E2B9E902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3422" y="3289376"/>
            <a:ext cx="1189670" cy="72516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print"/>
          <a:srcRect l="30108" t="13470" r="34753" b="3125"/>
          <a:stretch>
            <a:fillRect/>
          </a:stretch>
        </p:blipFill>
        <p:spPr bwMode="auto">
          <a:xfrm>
            <a:off x="1528236" y="3630569"/>
            <a:ext cx="1526021" cy="210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/>
          <a:srcRect l="30534" t="12500" r="35296" b="862"/>
          <a:stretch>
            <a:fillRect/>
          </a:stretch>
        </p:blipFill>
        <p:spPr bwMode="auto">
          <a:xfrm>
            <a:off x="0" y="3626700"/>
            <a:ext cx="1464724" cy="208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 cstate="print"/>
          <a:srcRect l="31320" t="12716" r="36207"/>
          <a:stretch>
            <a:fillRect/>
          </a:stretch>
        </p:blipFill>
        <p:spPr bwMode="auto">
          <a:xfrm>
            <a:off x="3261919" y="2754489"/>
            <a:ext cx="1060766" cy="160302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3337" y="161313"/>
            <a:ext cx="9839325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Высокий уровень качества работ учащихся позволяет публиковать их (с их согласия и согласия родителей) на образовательных сайтах, где они получают высокую оценку коллег из разных городов России.</a:t>
            </a: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1" cstate="print"/>
          <a:srcRect l="10452" t="6731" r="50084" b="962"/>
          <a:stretch>
            <a:fillRect/>
          </a:stretch>
        </p:blipFill>
        <p:spPr bwMode="auto">
          <a:xfrm>
            <a:off x="5706471" y="1139708"/>
            <a:ext cx="2714024" cy="35691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2" cstate="print"/>
          <a:srcRect l="9230" t="3125" r="57073"/>
          <a:stretch>
            <a:fillRect/>
          </a:stretch>
        </p:blipFill>
        <p:spPr bwMode="auto">
          <a:xfrm>
            <a:off x="7226136" y="2526508"/>
            <a:ext cx="2679864" cy="43314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6" name="Picture 4" descr="F:\конкурсы и прочее 2016-17\детработы ЗИМА\Иевлева Ульяна 12 лет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34341" y="4190147"/>
            <a:ext cx="1128284" cy="149447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6047115" y="4233332"/>
            <a:ext cx="1211639" cy="17675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iblioteka-dubna.ru/components/com_eventgallery/helpers/image.php?option=com_eventgallery&amp;mode=full&amp;view=resizeimage&amp;folder=23_05_2017_cnk&amp;file=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614" y="2514598"/>
            <a:ext cx="3215843" cy="219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756" y="4648806"/>
            <a:ext cx="3542415" cy="2071171"/>
          </a:xfrm>
          <a:prstGeom prst="wedgeRoundRectCallout">
            <a:avLst>
              <a:gd name="adj1" fmla="val 8327"/>
              <a:gd name="adj2" fmla="val -7981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1400" b="1" dirty="0"/>
              <a:t>23.05.2017</a:t>
            </a:r>
          </a:p>
          <a:p>
            <a:pPr fontAlgn="base"/>
            <a:r>
              <a:rPr lang="ru-RU" sz="1400" b="1" dirty="0"/>
              <a:t>Награждение победителей и лауреатов городского конкурса рисунков «Дружат люди всей земли!»</a:t>
            </a:r>
          </a:p>
          <a:p>
            <a:pPr fontAlgn="base"/>
            <a:r>
              <a:rPr lang="ru-RU" sz="1400" dirty="0"/>
              <a:t>23 мая в Центре национальных культур прошло награждение победителей и лауреатов городского конкурса рисунков «Дружат люди всей земли!» </a:t>
            </a:r>
          </a:p>
        </p:txBody>
      </p:sp>
      <p:pic>
        <p:nvPicPr>
          <p:cNvPr id="5" name="Picture 4" descr="http://biblioteka-dubna.ru/components/com_eventgallery/helpers/image.php?option=com_eventgallery&amp;mode=full&amp;view=resizeimage&amp;folder=23_05_2017_cnk&amp;file=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14" y="345920"/>
            <a:ext cx="2812294" cy="210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0" name="Picture 2" descr="http://biblioteka-dubna.ru/components/com_eventgallery/helpers/image.php?option=com_eventgallery&amp;mode=full&amp;view=resizeimage&amp;folder=winners_2016_cnk&amp;file=IMG_4488-4642-800-600-80-rd-255-255-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9372" y="2471399"/>
            <a:ext cx="2104116" cy="157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2" name="Picture 4" descr="http://biblioteka-dubna.ru/components/com_eventgallery/helpers/image.php?option=com_eventgallery&amp;mode=full&amp;view=resizeimage&amp;folder=winners_2016_cnk&amp;file=IMG_4511-4643-800-600-80-rd-255-255-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6790" y="878812"/>
            <a:ext cx="2057400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4" name="Picture 6" descr="http://biblioteka-dubna.ru/components/com_eventgallery/helpers/image.php?option=com_eventgallery&amp;mode=full&amp;view=resizeimage&amp;folder=winners_2016_cnk&amp;file=IMG_4516-4644-800-600-80-rd-255-255-2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5244" y="3177178"/>
            <a:ext cx="3172371" cy="237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normalizeH="0" baseline="0">
              <a:ln>
                <a:noFill/>
              </a:ln>
              <a:solidFill>
                <a:srgbClr val="551A8B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300" b="0" i="0" u="none" strike="noStrike" cap="none" normalizeH="0" baseline="0">
                <a:ln>
                  <a:noFill/>
                </a:ln>
                <a:solidFill>
                  <a:srgbClr val="551A8B"/>
                </a:solidFill>
                <a:effectLst/>
                <a:latin typeface="Arial" pitchFamily="34" charset="0"/>
                <a:cs typeface="Arial" pitchFamily="34" charset="0"/>
                <a:hlinkClick r:id="rId7"/>
              </a:rPr>
            </a:br>
            <a:endParaRPr kumimoji="0" lang="ru-RU" sz="13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5397" y="1371091"/>
            <a:ext cx="3873975" cy="2009061"/>
          </a:xfrm>
          <a:prstGeom prst="wedgeRoundRectCallout">
            <a:avLst>
              <a:gd name="adj1" fmla="val 65638"/>
              <a:gd name="adj2" fmla="val -223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г. Дубна многонациональный город. Межнациональные традиции, традиции уважения национальных интересов закладываются в процессе работы с детьми, особенно вовлекая их в творческие конкурсы, направленные на воспитание уважения к народам мира.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4406" y="761165"/>
            <a:ext cx="6219645" cy="578882"/>
          </a:xfrm>
          <a:prstGeom prst="wedgeRoundRectCallout">
            <a:avLst>
              <a:gd name="adj1" fmla="val -4522"/>
              <a:gd name="adj2" fmla="val 78096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/>
              <a:t>Центр Национальных Культур на базе </a:t>
            </a:r>
            <a:r>
              <a:rPr lang="ru-RU" sz="1400" b="1" cap="all" dirty="0"/>
              <a:t>МАУК "ДУБНЕНСКАЯ ГОРОДСКАЯ БИБЛИОТЕКА СЕМЕЙНОГО ЧТЕНИЯ"</a:t>
            </a:r>
            <a:endParaRPr lang="ru-RU" sz="1400" b="1" dirty="0"/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6245525" y="3956093"/>
            <a:ext cx="3568665" cy="1532334"/>
          </a:xfrm>
          <a:prstGeom prst="wedgeRoundRectCallout">
            <a:avLst>
              <a:gd name="adj1" fmla="val 25212"/>
              <a:gd name="adj2" fmla="val -7133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1200" b="1" dirty="0"/>
              <a:t>26.05.2016</a:t>
            </a:r>
          </a:p>
          <a:p>
            <a:pPr fontAlgn="base"/>
            <a:r>
              <a:rPr lang="ru-RU" sz="1200" b="1" dirty="0"/>
              <a:t>Награждение победителей конкурса "Дружба народов - залог мира!"</a:t>
            </a:r>
          </a:p>
          <a:p>
            <a:pPr fontAlgn="base"/>
            <a:r>
              <a:rPr lang="ru-RU" sz="1200" b="1" dirty="0"/>
              <a:t>26 мая в Центре национальных культур прошло награждение победителей по итогам городского конкурса рисунков: "Дружба народов - залог мира!"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3195" y="5655213"/>
            <a:ext cx="6332806" cy="1015663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Учащиеся </a:t>
            </a:r>
            <a:r>
              <a:rPr lang="ru-RU" sz="2000" b="1" dirty="0" err="1"/>
              <a:t>Шишлянниковой</a:t>
            </a:r>
            <a:r>
              <a:rPr lang="ru-RU" sz="2000" b="1" dirty="0"/>
              <a:t> Е.В. стали победителями региональных конкурсов ( Емельянова А. Смирнов С., </a:t>
            </a:r>
            <a:r>
              <a:rPr lang="ru-RU" sz="2000" b="1" dirty="0" err="1"/>
              <a:t>Зазыкина</a:t>
            </a:r>
            <a:r>
              <a:rPr lang="ru-RU" sz="2000" b="1" dirty="0"/>
              <a:t> Е. и др.)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0920" y="99312"/>
            <a:ext cx="9177139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Работа учителя в сотрудничестве с  Центром Национальных Культур на базе МАУК «дубненская городская библиотека семейного чтения»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F:\ВСЕ ДЛЯ ПНПО2018-19\фотки для пнпо\2008_1108рисункидетские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935" y="1292352"/>
            <a:ext cx="2672855" cy="197510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7" name="Picture 5" descr="C:\Users\Павел\Desktop\фото с телеф\IMG_20190312_080610.jpg"/>
          <p:cNvPicPr>
            <a:picLocks noChangeAspect="1" noChangeArrowheads="1"/>
          </p:cNvPicPr>
          <p:nvPr/>
        </p:nvPicPr>
        <p:blipFill>
          <a:blip r:embed="rId4" cstate="print"/>
          <a:srcRect l="10678"/>
          <a:stretch>
            <a:fillRect/>
          </a:stretch>
        </p:blipFill>
        <p:spPr bwMode="auto">
          <a:xfrm>
            <a:off x="7706008" y="3346666"/>
            <a:ext cx="2046169" cy="292010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1" name="Picture 1" descr="F:\IMG_20170111_131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18" y="938784"/>
            <a:ext cx="3131431" cy="234857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74713" y="155046"/>
            <a:ext cx="9556028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Шишлянникова</a:t>
            </a:r>
            <a:r>
              <a:rPr lang="ru-RU" b="1" dirty="0"/>
              <a:t> Е.В. ежемесячно организует школьные выставки детского творчества, что мотивирует ребят к ТВОРЧЕСТВУ.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l="25032" t="16971" r="38592" b="12520"/>
          <a:stretch/>
        </p:blipFill>
        <p:spPr>
          <a:xfrm>
            <a:off x="2987995" y="3417376"/>
            <a:ext cx="2693737" cy="293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113" r="602" b="13220"/>
          <a:stretch/>
        </p:blipFill>
        <p:spPr>
          <a:xfrm>
            <a:off x="999745" y="3472611"/>
            <a:ext cx="1853184" cy="285010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18" y="3390490"/>
            <a:ext cx="1703104" cy="292010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401056" y="5779009"/>
            <a:ext cx="4254443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Интернет публикации о творческих выставках позволяют создать представление у РОДИТЕЛЕЙ учащихся о творческой жизни гимназии.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 rot="6065738">
            <a:off x="4213079" y="5527525"/>
            <a:ext cx="731784" cy="1629294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38" y="1133517"/>
            <a:ext cx="1547650" cy="206353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4" b="21994"/>
          <a:stretch/>
        </p:blipFill>
        <p:spPr>
          <a:xfrm>
            <a:off x="6253410" y="1158240"/>
            <a:ext cx="1827141" cy="206044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Организация </a:t>
            </a:r>
            <a:r>
              <a:rPr lang="ru-RU" b="1" u="sng" dirty="0"/>
              <a:t>ПЕРСОНАЛЬНЫХ ВЫСТАВОК </a:t>
            </a:r>
            <a:r>
              <a:rPr lang="ru-RU" b="1" dirty="0"/>
              <a:t>творческих работ учащихся </a:t>
            </a:r>
            <a:r>
              <a:rPr lang="ru-RU" b="1" dirty="0" err="1"/>
              <a:t>Шишлянниковой</a:t>
            </a:r>
            <a:r>
              <a:rPr lang="ru-RU" b="1" dirty="0"/>
              <a:t> Е.В., что значительно  повышает мотивацию учащихся к предмету.</a:t>
            </a:r>
          </a:p>
        </p:txBody>
      </p:sp>
      <p:pic>
        <p:nvPicPr>
          <p:cNvPr id="74754" name="Picture 2" descr="https://sun9-13.userapi.com/c855232/v855232515/10e838/loXqdpje82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175" y="4726289"/>
            <a:ext cx="2644374" cy="19466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8" name="Picture 6" descr="https://sun9-59.userapi.com/c857724/v857724515/8eec9/1S2IZ8MDD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2922" y="1494739"/>
            <a:ext cx="1443637" cy="1924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60" name="Picture 8" descr="https://sun9-68.userapi.com/c855124/v855124515/10e7fb/6rtxoiM4M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2532" y="1483140"/>
            <a:ext cx="1463040" cy="19149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62" name="Picture 10" descr="https://sun9-18.userapi.com/c855124/v855124515/10e805/86FHuypLoy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5454" y="4704413"/>
            <a:ext cx="1464271" cy="19523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96014" y="707717"/>
            <a:ext cx="84099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Выставки творческих работ учащихся 5 А </a:t>
            </a:r>
            <a:r>
              <a:rPr lang="ru-RU" b="1" dirty="0" err="1"/>
              <a:t>кл</a:t>
            </a:r>
            <a:r>
              <a:rPr lang="ru-RU" b="1" dirty="0"/>
              <a:t>. Кузнецовой А. и </a:t>
            </a:r>
            <a:r>
              <a:rPr lang="ru-RU" b="1" dirty="0" err="1"/>
              <a:t>Гавриш</a:t>
            </a:r>
            <a:r>
              <a:rPr lang="ru-RU" b="1" dirty="0"/>
              <a:t> А. 6 </a:t>
            </a:r>
            <a:r>
              <a:rPr lang="ru-RU" b="1" dirty="0" err="1"/>
              <a:t>кл</a:t>
            </a:r>
            <a:r>
              <a:rPr lang="ru-RU" b="1" dirty="0"/>
              <a:t>..</a:t>
            </a:r>
          </a:p>
        </p:txBody>
      </p:sp>
      <p:pic>
        <p:nvPicPr>
          <p:cNvPr id="3" name="Picture 1" descr="C:\Users\Павел\Desktop\с телефона 3\IMG_20191011_0955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1470" y="1194099"/>
            <a:ext cx="2273925" cy="296223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89" name="Picture 1" descr="C:\Users\Павел\Desktop\гавриш настя №8\111обложка.png"/>
          <p:cNvPicPr>
            <a:picLocks noChangeAspect="1" noChangeArrowheads="1"/>
          </p:cNvPicPr>
          <p:nvPr/>
        </p:nvPicPr>
        <p:blipFill>
          <a:blip r:embed="rId7" cstate="print"/>
          <a:srcRect t="1540" r="3588"/>
          <a:stretch>
            <a:fillRect/>
          </a:stretch>
        </p:blipFill>
        <p:spPr bwMode="auto">
          <a:xfrm>
            <a:off x="132713" y="1166065"/>
            <a:ext cx="4010309" cy="29541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398947" y="3517618"/>
            <a:ext cx="292382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Учащиеся пишут в «Книге отзывов о выставке»</a:t>
            </a:r>
          </a:p>
        </p:txBody>
      </p:sp>
      <p:pic>
        <p:nvPicPr>
          <p:cNvPr id="7172" name="Picture 4" descr="https://sun9-26.userapi.com/c205528/v205528674/65a22/tJXUeU5wHv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1515" y="4293056"/>
            <a:ext cx="3211569" cy="2392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0" name="Picture 2" descr="https://sun9-59.userapi.com/c205528/v205528674/65a12/xcnHJ2plkdQ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1412" y="4826282"/>
            <a:ext cx="2506531" cy="161945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1002" t="16173" r="37039" b="10754"/>
          <a:stretch/>
        </p:blipFill>
        <p:spPr>
          <a:xfrm>
            <a:off x="0" y="2571400"/>
            <a:ext cx="3345628" cy="40331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4563" t="26819" r="32334" b="13355"/>
          <a:stretch/>
        </p:blipFill>
        <p:spPr>
          <a:xfrm>
            <a:off x="3272146" y="2269067"/>
            <a:ext cx="2865280" cy="23541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262013"/>
            <a:ext cx="312702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hlinkClick r:id="rId4"/>
              </a:rPr>
              <a:t>https://vk.com/sch8dubna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54236"/>
            <a:ext cx="9906000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Организация </a:t>
            </a:r>
            <a:r>
              <a:rPr lang="ru-RU" sz="1600" b="1" u="sng" dirty="0"/>
              <a:t>ВИРТУАЛЬНЫХ ПЕРСОНАЛЬНЫХ ВЫСТАВОК </a:t>
            </a:r>
            <a:r>
              <a:rPr lang="ru-RU" sz="1600" b="1" dirty="0"/>
              <a:t>творческих работ учащихся </a:t>
            </a:r>
            <a:r>
              <a:rPr lang="ru-RU" sz="1600" b="1" dirty="0" err="1"/>
              <a:t>Шишлянниковой</a:t>
            </a:r>
            <a:r>
              <a:rPr lang="ru-RU" sz="1600" b="1" dirty="0"/>
              <a:t> Е.В.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" y="586638"/>
            <a:ext cx="6255327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chemeClr val="tx1"/>
                </a:solidFill>
              </a:rPr>
              <a:t> Результат: 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</a:rPr>
              <a:t>организован современный интерактивный проект ;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</a:rPr>
              <a:t>Охват </a:t>
            </a:r>
            <a:r>
              <a:rPr lang="ru-RU" sz="1400" b="1" u="sng" dirty="0">
                <a:solidFill>
                  <a:schemeClr val="tx1"/>
                </a:solidFill>
              </a:rPr>
              <a:t>посещения </a:t>
            </a:r>
            <a:r>
              <a:rPr lang="ru-RU" sz="1400" b="1" dirty="0">
                <a:solidFill>
                  <a:schemeClr val="tx1"/>
                </a:solidFill>
              </a:rPr>
              <a:t>выставки 100% учащихся гимназии и 100% учителей и родителей,  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</a:rPr>
              <a:t> повышается мотивация учащихся к предмету;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</a:rPr>
              <a:t>повышается  собственная самооценка учащегося;</a:t>
            </a:r>
          </a:p>
          <a:p>
            <a:pPr lvl="0">
              <a:buFont typeface="Wingdings" pitchFamily="2" charset="2"/>
              <a:buChar char="v"/>
            </a:pPr>
            <a:r>
              <a:rPr lang="ru-RU" sz="1400" b="1" dirty="0">
                <a:solidFill>
                  <a:schemeClr val="tx1"/>
                </a:solidFill>
              </a:rPr>
              <a:t>стимулирует детей к творчеству и самореализации;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6574" t="12500" r="32796" b="11328"/>
          <a:stretch>
            <a:fillRect/>
          </a:stretch>
        </p:blipFill>
        <p:spPr bwMode="auto">
          <a:xfrm>
            <a:off x="6198439" y="564359"/>
            <a:ext cx="3578469" cy="3771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389581" y="3991087"/>
            <a:ext cx="451641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Виртуальная городская выставка, посвященная Дню ПОБЕДЫ в ВОВ, в ДК «Октябрь»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27984" t="27322" r="34641" b="11315"/>
          <a:stretch>
            <a:fillRect/>
          </a:stretch>
        </p:blipFill>
        <p:spPr bwMode="auto">
          <a:xfrm>
            <a:off x="8238742" y="4542502"/>
            <a:ext cx="1667257" cy="20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l="11933" t="11593" r="32298" b="19859"/>
          <a:stretch>
            <a:fillRect/>
          </a:stretch>
        </p:blipFill>
        <p:spPr bwMode="auto">
          <a:xfrm>
            <a:off x="3277952" y="4689687"/>
            <a:ext cx="2129957" cy="147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/>
          <a:srcRect l="32870" t="34407" r="30248" b="31695"/>
          <a:stretch/>
        </p:blipFill>
        <p:spPr>
          <a:xfrm>
            <a:off x="2787127" y="2291379"/>
            <a:ext cx="367012" cy="337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 l="27698" t="26471" r="34063" b="10662"/>
          <a:stretch>
            <a:fillRect/>
          </a:stretch>
        </p:blipFill>
        <p:spPr bwMode="auto">
          <a:xfrm>
            <a:off x="5529432" y="4683355"/>
            <a:ext cx="1613647" cy="149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754538" y="5039359"/>
            <a:ext cx="130340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/>
              <a:t>Виртуальное голосование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73225"/>
            <a:ext cx="99060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Публикации о виртуальных выставках учащихся гимназии вызывают большой интерес у школьников, родителей, учителей (о</a:t>
            </a:r>
            <a:r>
              <a:rPr lang="ru-RU" sz="1600" b="1" u="sng" dirty="0"/>
              <a:t>собенно актуально в период эпидемии и самоизоляции -стимулирует к творчеству)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3205" y="5938220"/>
            <a:ext cx="297986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Виртуальная выставка кошек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908464"/>
              </p:ext>
            </p:extLst>
          </p:nvPr>
        </p:nvGraphicFramePr>
        <p:xfrm>
          <a:off x="187286" y="132202"/>
          <a:ext cx="9589759" cy="6314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0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3. Высокие результаты внеурочной деятельности обучающихся по учебному предмету.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53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Внеурочная деятельность учителя показывает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, насколько высока его педагогическая активность и широки педагогические возможности, для которых могут быть узки рамки классно-урочной работы и обучения на основе стандарта. Вместе с тем эта деятельность свидетельствует о популярности учителя среди учеников, так же как и о его эффективности, ведь 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</a:rPr>
                        <a:t>на внеурочные формы работы учащиеся приходят к педагогу добровольно. 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Цели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 внеурочной деятельности </a:t>
                      </a:r>
                      <a:r>
                        <a:rPr lang="ru-RU" sz="1600" b="1" baseline="0" dirty="0" err="1">
                          <a:solidFill>
                            <a:schemeClr val="tx1"/>
                          </a:solidFill>
                          <a:effectLst/>
                        </a:rPr>
                        <a:t>Шишлянниковой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 Е.В.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социализация;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морально-нравственное развитие;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в</a:t>
                      </a:r>
                      <a:r>
                        <a:rPr lang="ru-RU" sz="1600">
                          <a:effectLst/>
                        </a:rPr>
                        <a:t>оспитание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0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Предметные: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повышение общей психологической культуры молодых людей;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предоставление возможности подросткам и молодежи получить начальное, практически ориентированное, психологическое образование.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8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</a:rPr>
                        <a:t>Метапредметные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оказание психологической помощи и поддержки подросткам, молодёжи и их семьям;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организация продуктивного взаимодействия между преподавателями, подростками и их родителями;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создание условий для продуктивного и гармоничного общения со сверстниками и взрослыми.</a:t>
                      </a: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0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Личностные: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содействие формированию инициативности, активной позиции, готовности оказать помощь и поддержку своим сверстникам;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ru-RU" sz="1600" dirty="0">
                          <a:effectLst/>
                        </a:rPr>
                        <a:t>приобретение обучающимися опыта организации, проведения и участия в выставках, концертах, мастер-классах.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73" marR="43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564" y="4000544"/>
            <a:ext cx="1708879" cy="132301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" name="Рисунок 38" descr="C:\Users\1\Desktop\ШИШЛЯННИКОВА Документы\для школы\DSC01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6" y="5644106"/>
            <a:ext cx="1749474" cy="104864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893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5024" t="12464" r="16449" b="19736"/>
          <a:stretch/>
        </p:blipFill>
        <p:spPr>
          <a:xfrm>
            <a:off x="225690" y="2739879"/>
            <a:ext cx="4977016" cy="241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32796" y="3573579"/>
            <a:ext cx="1778173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hlinkClick r:id="rId3"/>
              </a:rPr>
              <a:t>https://www.youtube.com/watch?v=vpWLpGqbM_g&amp;list=UUz1_n_Ar2sX7CBX6pFGZw2A&amp;index=10</a:t>
            </a:r>
            <a:endParaRPr lang="ru-RU" sz="1200" b="1" dirty="0"/>
          </a:p>
          <a:p>
            <a:r>
              <a:rPr lang="ru-RU" sz="1200" b="1" dirty="0"/>
              <a:t>Канал на </a:t>
            </a:r>
            <a:r>
              <a:rPr lang="ru-RU" sz="1200" b="1" dirty="0" err="1"/>
              <a:t>Ютюб</a:t>
            </a:r>
            <a:r>
              <a:rPr lang="ru-RU" sz="1200" b="1" dirty="0"/>
              <a:t> с мастер-классами</a:t>
            </a:r>
          </a:p>
          <a:p>
            <a:r>
              <a:rPr lang="ru-RU" sz="1200" b="1" dirty="0" err="1"/>
              <a:t>Шишлянниковой</a:t>
            </a:r>
            <a:r>
              <a:rPr lang="ru-RU" sz="1200" b="1" dirty="0"/>
              <a:t> Е.В.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656" y="516674"/>
            <a:ext cx="55075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Подготовка к НЕДЕЛЕ стран Востока и Азии.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8845" y="977446"/>
            <a:ext cx="5607044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Рассылка документов </a:t>
            </a:r>
          </a:p>
          <a:p>
            <a:r>
              <a:rPr lang="ru-RU" sz="1400" dirty="0">
                <a:solidFill>
                  <a:schemeClr val="tx1"/>
                </a:solidFill>
              </a:rPr>
              <a:t>(Использование электронных адресов учащихся. Использование социальных сетей, Школьного портала, т.д.).</a:t>
            </a:r>
          </a:p>
          <a:p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Полезные ссылки для учащихся. Информация. Объявления и другое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2899" t="5714" r="28639" b="36850"/>
          <a:stretch/>
        </p:blipFill>
        <p:spPr>
          <a:xfrm>
            <a:off x="5801646" y="1337300"/>
            <a:ext cx="3913725" cy="216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3388" y="5645833"/>
            <a:ext cx="394384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Идея данного апробированного общешкольного проекта была опубликована на всероссийском портале </a:t>
            </a:r>
            <a:r>
              <a:rPr lang="ru-RU" sz="1600" b="1" dirty="0">
                <a:hlinkClick r:id="rId5"/>
              </a:rPr>
              <a:t>УРОК.РФ</a:t>
            </a:r>
            <a:r>
              <a:rPr lang="ru-RU" sz="1600" b="1" dirty="0"/>
              <a:t> и получила одобрение коллег</a:t>
            </a:r>
            <a:r>
              <a:rPr lang="ru-RU" sz="1600" dirty="0"/>
              <a:t>.</a:t>
            </a:r>
          </a:p>
        </p:txBody>
      </p:sp>
      <p:sp>
        <p:nvSpPr>
          <p:cNvPr id="6" name="Выгнутая влево стрелка 5"/>
          <p:cNvSpPr/>
          <p:nvPr/>
        </p:nvSpPr>
        <p:spPr>
          <a:xfrm rot="11539017" flipV="1">
            <a:off x="8959920" y="795063"/>
            <a:ext cx="716766" cy="222729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/>
          <a:srcRect l="16894" t="39705" r="40523" b="48684"/>
          <a:stretch/>
        </p:blipFill>
        <p:spPr>
          <a:xfrm>
            <a:off x="4101426" y="5408246"/>
            <a:ext cx="3538863" cy="6469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/>
          <a:srcRect l="18287" t="66333" r="47426" b="24069"/>
          <a:stretch/>
        </p:blipFill>
        <p:spPr>
          <a:xfrm>
            <a:off x="4135301" y="6167931"/>
            <a:ext cx="3510405" cy="53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5875" y="3608133"/>
            <a:ext cx="2150125" cy="319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116896" y="661013"/>
            <a:ext cx="265506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/>
              <a:t>Подготовка и сбор материалов к неделе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9321" y="2170323"/>
            <a:ext cx="49906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Ссылка на мастер-класс учителя «Рисуем пагоду» на ЮТЮБ, в рамках предметной недели.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3638" y="139849"/>
            <a:ext cx="949900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Организация предметной недели в гимназии.</a:t>
            </a:r>
          </a:p>
        </p:txBody>
      </p:sp>
    </p:spTree>
    <p:extLst>
      <p:ext uri="{BB962C8B-B14F-4D97-AF65-F5344CB8AC3E}">
        <p14:creationId xmlns:p14="http://schemas.microsoft.com/office/powerpoint/2010/main" val="172850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8568" t="3767" r="23464" b="-342"/>
          <a:stretch>
            <a:fillRect/>
          </a:stretch>
        </p:blipFill>
        <p:spPr bwMode="auto">
          <a:xfrm>
            <a:off x="3679472" y="112144"/>
            <a:ext cx="6077986" cy="296972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5461" y="178871"/>
            <a:ext cx="334578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https://good-japan.jimdo.com/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21324"/>
            <a:ext cx="3694851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u="sng" dirty="0"/>
              <a:t>Авторский ресурс (сайт) </a:t>
            </a:r>
            <a:r>
              <a:rPr lang="ru-RU" sz="1600" b="1" dirty="0" err="1"/>
              <a:t>Шишлянниковой</a:t>
            </a:r>
            <a:r>
              <a:rPr lang="ru-RU" sz="1600" b="1" dirty="0"/>
              <a:t> Е.В., предназначенный для расширения кругозора учащихся в рамках Недели СТРАН ВОСТОКА И АЗИИ, виртуальная экскурсия по Японии.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 l="31192" t="13356" r="29240" b="1370"/>
          <a:stretch>
            <a:fillRect/>
          </a:stretch>
        </p:blipFill>
        <p:spPr bwMode="auto">
          <a:xfrm>
            <a:off x="0" y="2252318"/>
            <a:ext cx="3492708" cy="28476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 cstate="print"/>
          <a:srcRect l="33528" t="38672" r="36823" b="1432"/>
          <a:stretch>
            <a:fillRect/>
          </a:stretch>
        </p:blipFill>
        <p:spPr bwMode="auto">
          <a:xfrm>
            <a:off x="496428" y="4353211"/>
            <a:ext cx="2874694" cy="20400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980267" y="2349386"/>
            <a:ext cx="3568789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СКРИНШОТЫ САЙТА Виртуальная экскурсия по Японии</a:t>
            </a:r>
          </a:p>
        </p:txBody>
      </p:sp>
      <p:sp>
        <p:nvSpPr>
          <p:cNvPr id="8" name="Выгнутая вниз стрелка 7"/>
          <p:cNvSpPr/>
          <p:nvPr/>
        </p:nvSpPr>
        <p:spPr>
          <a:xfrm rot="17702717">
            <a:off x="5818056" y="1605304"/>
            <a:ext cx="2220490" cy="771155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6533" y="3166357"/>
            <a:ext cx="546946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Развитие Проекта «НЕДЕЛЯ стран Востока и Азии».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91379" y="3491204"/>
            <a:ext cx="536222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spcBef>
                <a:spcPts val="1000"/>
              </a:spcBef>
              <a:spcAft>
                <a:spcPts val="1000"/>
              </a:spcAft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1200" u="sng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Следующий шаг </a:t>
            </a:r>
            <a:r>
              <a:rPr lang="ru-RU" sz="1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Выбор другой темы проекта </a:t>
            </a:r>
            <a:r>
              <a:rPr lang="ru-RU" sz="1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 «Наша Дубна», «Путешествие по России», «Красота спасет мир», «Школа прошлого, настоящего и будущего», « Подводный мир» и т.д. и множество других тем (главное -объединение школы во время работы над проектом).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436533" y="4373365"/>
            <a:ext cx="532835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spcBef>
                <a:spcPts val="1000"/>
              </a:spcBef>
              <a:spcAft>
                <a:spcPts val="1000"/>
              </a:spcAft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1200" u="sng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Следующий шаг </a:t>
            </a:r>
            <a:r>
              <a:rPr lang="ru-RU" sz="1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работы группы учителей школы.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91377" y="4711897"/>
            <a:ext cx="536222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spcBef>
                <a:spcPts val="1000"/>
              </a:spcBef>
              <a:spcAft>
                <a:spcPts val="1000"/>
              </a:spcAft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1200" u="sng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Следующий шаг </a:t>
            </a:r>
            <a:r>
              <a:rPr lang="ru-RU" sz="1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работы ВСЕХ учителей и учащихся в общешкольном проекте разновозрастных групп учащихся по единой теме в течение всего дня </a:t>
            </a:r>
            <a:r>
              <a:rPr lang="ru-RU" sz="1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Проектный День ( неделя, месяц…)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9392357" y="4018847"/>
            <a:ext cx="321733" cy="372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9420578" y="4532489"/>
            <a:ext cx="321733" cy="372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248524" y="5557685"/>
            <a:ext cx="722525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•</a:t>
            </a:r>
            <a:r>
              <a:rPr lang="ru-RU" sz="1400" b="1" dirty="0"/>
              <a:t>Лучшие рисунки приняли участие в конкурсе </a:t>
            </a:r>
          </a:p>
          <a:p>
            <a:r>
              <a:rPr lang="ru-RU" sz="1400" b="1" dirty="0"/>
              <a:t>Отдела японской культуры "</a:t>
            </a:r>
            <a:r>
              <a:rPr lang="ru-RU" sz="1400" b="1" dirty="0" err="1"/>
              <a:t>Japan</a:t>
            </a:r>
            <a:r>
              <a:rPr lang="ru-RU" sz="1400" b="1" dirty="0"/>
              <a:t> </a:t>
            </a:r>
            <a:r>
              <a:rPr lang="ru-RU" sz="1400" b="1" dirty="0" err="1"/>
              <a:t>Foundation</a:t>
            </a:r>
            <a:r>
              <a:rPr lang="ru-RU" sz="1400" b="1" dirty="0"/>
              <a:t>" в ВГБИЛ</a:t>
            </a:r>
          </a:p>
          <a:p>
            <a:r>
              <a:rPr lang="ru-RU" sz="1400" b="1" dirty="0"/>
              <a:t>•Работы учащихся были </a:t>
            </a:r>
            <a:r>
              <a:rPr lang="ru-RU" sz="1600" b="1" dirty="0"/>
              <a:t>отмечены дипломами, и опубликованы на сайте ВГБИЛ (Ленинская библиотека г. Москвы)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2425" y="5486400"/>
            <a:ext cx="1003575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64" y="140548"/>
            <a:ext cx="1309922" cy="163740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ая выноска 1"/>
          <p:cNvSpPr/>
          <p:nvPr/>
        </p:nvSpPr>
        <p:spPr>
          <a:xfrm>
            <a:off x="1685581" y="1"/>
            <a:ext cx="8220419" cy="3293209"/>
          </a:xfrm>
          <a:prstGeom prst="wedgeRectCallout">
            <a:avLst>
              <a:gd name="adj1" fmla="val -53966"/>
              <a:gd name="adj2" fmla="val -297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b="1" i="1" dirty="0" err="1"/>
              <a:t>Мицина</a:t>
            </a:r>
            <a:r>
              <a:rPr lang="ru-RU" sz="1600" b="1" i="1" dirty="0"/>
              <a:t> Екатерина, выпускница гимназии №8 (35 лет), закончила ГУЗ (Государственный Университет по Землеустройству) по специальности архитектура. Работает  в ООО "</a:t>
            </a:r>
            <a:r>
              <a:rPr lang="ru-RU" sz="1600" b="1" i="1" dirty="0" err="1"/>
              <a:t>АрхПроектСтрой</a:t>
            </a:r>
            <a:r>
              <a:rPr lang="ru-RU" sz="1600" b="1" i="1" dirty="0"/>
              <a:t>" архитектором в г. Одинцово. </a:t>
            </a:r>
          </a:p>
          <a:p>
            <a:r>
              <a:rPr lang="ru-RU" sz="1600" i="1" dirty="0"/>
              <a:t>«Каждый творческий человек начинает свою тропу по-своему, я начала ее с карандаша, кисти и красок. Прошла много школ обучения, и одно из важных составляющих я почерпнула у Елены Вячеславовны! Продвинуть свою работу, рассказать о ней и ее авторе, оценить. Все навыки художника я применяю в профессии архитектора, дизайнера. В любой профессии важное место занимает подача работы, первое впечатление играет в последующем утверждении работы! Навыки художника помогают мне в архитектурных проектах, дизайнерских подачах, а также в фотографии! </a:t>
            </a:r>
            <a:r>
              <a:rPr lang="ru-RU" sz="1600" b="1" i="1" dirty="0">
                <a:solidFill>
                  <a:srgbClr val="C00000"/>
                </a:solidFill>
              </a:rPr>
              <a:t>Елена Вячеславовна стала организатором моей первой персональной выставки, когда я была еще в 8 классе! </a:t>
            </a:r>
            <a:r>
              <a:rPr lang="ru-RU" sz="1600" i="1" dirty="0"/>
              <a:t>Спасибо Елене Вячеславовне за начало моего пути!»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102601" y="4777713"/>
            <a:ext cx="6658342" cy="1815882"/>
          </a:xfrm>
          <a:prstGeom prst="rect">
            <a:avLst/>
          </a:prstGeom>
          <a:solidFill>
            <a:srgbClr val="AF49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Выводы: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FFFF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э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ффективное использование различных образовательных технологий, личностно-ориентированный подход во внеурочной деятельности является необходимым условием достижения нового качества образования.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Учащиеся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Шишлянниковой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Е.В.  активно овладевают исследовательскими, проектными, информационно-коммуникативными умениями</a:t>
            </a:r>
            <a:r>
              <a:rPr lang="ru-RU" sz="1600" b="1" dirty="0">
                <a:solidFill>
                  <a:srgbClr val="FFFFFF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и показывают высокие результаты.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7041" name="Picture 1" descr="C:\Users\Павел\Downloads\IMG_20200316_144751_4.jpg"/>
          <p:cNvPicPr>
            <a:picLocks noChangeAspect="1" noChangeArrowheads="1"/>
          </p:cNvPicPr>
          <p:nvPr/>
        </p:nvPicPr>
        <p:blipFill>
          <a:blip r:embed="rId3" cstate="print"/>
          <a:srcRect r="29281"/>
          <a:stretch>
            <a:fillRect/>
          </a:stretch>
        </p:blipFill>
        <p:spPr bwMode="auto">
          <a:xfrm>
            <a:off x="3266047" y="3140454"/>
            <a:ext cx="1994443" cy="158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43601" t="22449" r="20256" b="11990"/>
          <a:stretch>
            <a:fillRect/>
          </a:stretch>
        </p:blipFill>
        <p:spPr bwMode="auto">
          <a:xfrm>
            <a:off x="198304" y="3694694"/>
            <a:ext cx="2799184" cy="285472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042" name="Picture 2" descr="C:\Users\Павел\Downloads\IMG_20200316_144711_1.jpg"/>
          <p:cNvPicPr>
            <a:picLocks noChangeAspect="1" noChangeArrowheads="1"/>
          </p:cNvPicPr>
          <p:nvPr/>
        </p:nvPicPr>
        <p:blipFill>
          <a:blip r:embed="rId5" cstate="print"/>
          <a:srcRect l="2558" r="19370" b="2400"/>
          <a:stretch>
            <a:fillRect/>
          </a:stretch>
        </p:blipFill>
        <p:spPr bwMode="auto">
          <a:xfrm>
            <a:off x="5386342" y="3160789"/>
            <a:ext cx="2201694" cy="1572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09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223492"/>
              </p:ext>
            </p:extLst>
          </p:nvPr>
        </p:nvGraphicFramePr>
        <p:xfrm>
          <a:off x="140676" y="-233218"/>
          <a:ext cx="9545935" cy="426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928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3. Высокие результаты внеурочной деятельности обучающихся по учебному предмету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6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3.1.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 кружка, творческого объединения, факультатива, проекта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Охват учащимися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«Декоративно-прикладное искусство»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«В мире информатики»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«Чертежная грамотность»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1а, 1б класс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-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80%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6б класс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-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100%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9б класс – 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73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2018-2019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«Архитектурная Русь»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«Декоративно-прикладное искусство»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«Основы черчения»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«Я познаю мир»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3а,3б класс- 60%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2а, 2б класс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-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80%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10 а класс- 60 %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7 б класс -100%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5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«Палитра»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«Палитра» </a:t>
                      </a:r>
                    </a:p>
                    <a:p>
                      <a:pPr algn="ctr"/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«Я -архитектор»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а, 2б, 2в -80%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3а, 3б, 3в – 80%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4а,4б,4г,4в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80%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0581" y="5126475"/>
            <a:ext cx="9606223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 гимназии №8 наблюдается высокая мотивация к внеурочной деятельности, несмотря на высокий уровень посещения занятий в учреждениях дополнительного образования.</a:t>
            </a:r>
          </a:p>
          <a:p>
            <a:pPr algn="ctr"/>
            <a:r>
              <a:rPr lang="ru-RU" sz="1600" b="1" dirty="0"/>
              <a:t>Отмечается высокая мотивация к предметам именно технического профиля в старших классах, таких как черчение, который преподает </a:t>
            </a:r>
            <a:r>
              <a:rPr lang="ru-RU" sz="1600" b="1" dirty="0" err="1"/>
              <a:t>Шишлянникова</a:t>
            </a:r>
            <a:r>
              <a:rPr lang="ru-RU" sz="1600" b="1" dirty="0"/>
              <a:t> Е.В. на высоком профессиональном уровне.</a:t>
            </a:r>
          </a:p>
          <a:p>
            <a:pPr algn="ctr"/>
            <a:r>
              <a:rPr lang="ru-RU" sz="1600" b="1" dirty="0"/>
              <a:t>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467059" y="6154617"/>
            <a:ext cx="7234812" cy="703383"/>
            <a:chOff x="0" y="5589240"/>
            <a:chExt cx="9906000" cy="1268760"/>
          </a:xfrm>
        </p:grpSpPr>
        <p:pic>
          <p:nvPicPr>
            <p:cNvPr id="12" name="Picture 2" descr="https://bilingoal.com/wp-content/uploads/2018/07/Learn_Chinese_Online_Kids_Childre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589240"/>
              <a:ext cx="3265349" cy="1268760"/>
            </a:xfrm>
            <a:prstGeom prst="rect">
              <a:avLst/>
            </a:prstGeom>
            <a:noFill/>
          </p:spPr>
        </p:pic>
        <p:pic>
          <p:nvPicPr>
            <p:cNvPr id="13" name="Picture 2" descr="https://bilingoal.com/wp-content/uploads/2018/07/Learn_Chinese_Online_Kids_Childre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4818" y="5589240"/>
              <a:ext cx="3265349" cy="1268760"/>
            </a:xfrm>
            <a:prstGeom prst="rect">
              <a:avLst/>
            </a:prstGeom>
            <a:noFill/>
          </p:spPr>
        </p:pic>
        <p:pic>
          <p:nvPicPr>
            <p:cNvPr id="14" name="Picture 2" descr="https://bilingoal.com/wp-content/uploads/2018/07/Learn_Chinese_Online_Kids_Childre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651" y="5589240"/>
              <a:ext cx="3265349" cy="1268760"/>
            </a:xfrm>
            <a:prstGeom prst="rect">
              <a:avLst/>
            </a:prstGeom>
            <a:noFill/>
          </p:spPr>
        </p:pic>
      </p:grpSp>
      <p:sp>
        <p:nvSpPr>
          <p:cNvPr id="15" name="TextBox 14"/>
          <p:cNvSpPr txBox="1"/>
          <p:nvPr/>
        </p:nvSpPr>
        <p:spPr>
          <a:xfrm>
            <a:off x="130630" y="4109776"/>
            <a:ext cx="9646416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Участие во внеурочной деятельности способствует самореализации учеников, развивает их творческие способности, учит работе в малых группах, прививает полезные жизненные навыки. Помогает школьникам на пути их самореализации.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3638551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9186" y="628576"/>
          <a:ext cx="9716814" cy="5484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97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охват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868">
                <a:tc rowSpan="4">
                  <a:txBody>
                    <a:bodyPr/>
                    <a:lstStyle/>
                    <a:p>
                      <a:r>
                        <a:rPr lang="ru-RU" sz="1400" b="1" dirty="0"/>
                        <a:t>2016-2017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Всероссийская олимпиада по МХК для 8-9 классов.  Муниципальный этап</a:t>
                      </a: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8 участников</a:t>
                      </a:r>
                    </a:p>
                    <a:p>
                      <a:r>
                        <a:rPr lang="ru-RU" sz="1400" b="1" dirty="0"/>
                        <a:t>2 призера</a:t>
                      </a: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Муниципальный </a:t>
                      </a:r>
                    </a:p>
                    <a:p>
                      <a:endParaRPr lang="ru-RU" sz="1400" b="1" dirty="0"/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Всероссийская олимпиада по МХК для 8-9 классов.  Школьный этап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10 участников</a:t>
                      </a:r>
                    </a:p>
                    <a:p>
                      <a:r>
                        <a:rPr lang="ru-RU" sz="1400" b="1" dirty="0"/>
                        <a:t>1 победитель 2 призера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Школьный </a:t>
                      </a:r>
                    </a:p>
                    <a:p>
                      <a:endParaRPr lang="ru-RU" sz="1400" b="1" dirty="0"/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VIII Международная олимпиада по МХК для 8–9 классов от проекта </a:t>
                      </a:r>
                      <a:r>
                        <a:rPr lang="en-US" sz="1400" b="1" dirty="0">
                          <a:hlinkClick r:id="rId2"/>
                        </a:rPr>
                        <a:t>https://mega-talant.com</a:t>
                      </a:r>
                      <a:endParaRPr lang="ru-RU" sz="1400" b="1" dirty="0"/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3 участника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Международный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Всероссийская олимпиада по МХК для 8-9 классов. </a:t>
                      </a:r>
                    </a:p>
                    <a:p>
                      <a:r>
                        <a:rPr lang="ru-RU" sz="1400" b="1"/>
                        <a:t>Зимний сезон от проекта </a:t>
                      </a:r>
                      <a:r>
                        <a:rPr lang="en-US" sz="1400" b="1">
                          <a:hlinkClick r:id="rId2"/>
                        </a:rPr>
                        <a:t>https://mega-talant.com</a:t>
                      </a:r>
                      <a:endParaRPr lang="ru-RU" sz="1400" b="1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10 участников -8 победителей </a:t>
                      </a:r>
                    </a:p>
                    <a:p>
                      <a:r>
                        <a:rPr lang="ru-RU" sz="1400" b="1"/>
                        <a:t>1 призер,</a:t>
                      </a:r>
                      <a:r>
                        <a:rPr lang="ru-RU" sz="1400" b="1" baseline="0"/>
                        <a:t> 1 сертификат участника</a:t>
                      </a:r>
                      <a:endParaRPr lang="ru-RU" sz="1400" b="1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Всероссийский 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565">
                <a:tc rowSpan="2">
                  <a:txBody>
                    <a:bodyPr/>
                    <a:lstStyle/>
                    <a:p>
                      <a:r>
                        <a:rPr lang="ru-RU" sz="1400" b="1" dirty="0"/>
                        <a:t>2017-2018 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Всероссийская олимпиада по МХК для 8-9 классов. </a:t>
                      </a:r>
                      <a:endParaRPr lang="ru-RU" sz="1400" b="1" i="1" dirty="0"/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18 участников  4 призера</a:t>
                      </a: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Школьный</a:t>
                      </a: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Всероссийская олимпиада по МХК для 8-9 классов.  Муниципальный этап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9 участников 1 призер</a:t>
                      </a:r>
                    </a:p>
                    <a:p>
                      <a:endParaRPr lang="ru-RU" sz="1400" b="1" dirty="0"/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Муниципальный</a:t>
                      </a:r>
                    </a:p>
                    <a:p>
                      <a:endParaRPr lang="ru-RU" sz="1400" b="1" dirty="0"/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22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2019-2020</a:t>
                      </a: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XIII Международная олимпиада по ИЗО для 1–4 классов </a:t>
                      </a:r>
                      <a:r>
                        <a:rPr lang="en-US" sz="1400" b="1" dirty="0">
                          <a:hlinkClick r:id="rId2"/>
                        </a:rPr>
                        <a:t>https://mega-talant.com</a:t>
                      </a:r>
                      <a:endParaRPr lang="ru-RU" sz="1400" b="1" dirty="0"/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10 участников – 6 победителей</a:t>
                      </a: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Международный</a:t>
                      </a: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Всероссийская олимпиада по МХК для 8-9 классов.  Школьный этап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12 участников -4 призера</a:t>
                      </a:r>
                    </a:p>
                    <a:p>
                      <a:endParaRPr lang="ru-RU" sz="1400" b="1" dirty="0"/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Школьный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Всероссийская олимпиада по МХК для 8-9 классов.  Муниципальный этап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6 участников 1 призер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Муниципальный</a:t>
                      </a: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5572" y="171716"/>
            <a:ext cx="97004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3.2.  Участие школьников в олимпиадах по предмету ИСКУССТВО, МХК и ИЗО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9186" y="5864771"/>
            <a:ext cx="9716814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За 3 года приняло участие в олимпиадах различного уровня 58 учащихся.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Из них 15 победителей  12 призеров, что доказывает высокую мотивацию учащихся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</a:rPr>
              <a:t>Шишлянниковой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 Е.В. к предмету ИЗО, МХК.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4533345"/>
            <a:ext cx="882869" cy="1248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876096"/>
            <a:ext cx="864095" cy="12223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72" y="171716"/>
            <a:ext cx="97004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3.3. Участие учащихся в конкурсах, турнирах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6608" y="560832"/>
            <a:ext cx="723730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/>
              <a:t>Организация творческих конкурсов  </a:t>
            </a:r>
            <a:r>
              <a:rPr lang="ru-RU" sz="1600" b="1" dirty="0" err="1"/>
              <a:t>Шишлянниковой</a:t>
            </a:r>
            <a:r>
              <a:rPr lang="ru-RU" sz="1600" b="1" dirty="0"/>
              <a:t> Е.В. -Школьный уровень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776581"/>
              </p:ext>
            </p:extLst>
          </p:nvPr>
        </p:nvGraphicFramePr>
        <p:xfrm>
          <a:off x="182881" y="975359"/>
          <a:ext cx="4785726" cy="550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3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052">
                <a:tc>
                  <a:txBody>
                    <a:bodyPr/>
                    <a:lstStyle/>
                    <a:p>
                      <a:r>
                        <a:rPr lang="ru-RU" sz="1400" b="1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охват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31">
                <a:tc rowSpan="13">
                  <a:txBody>
                    <a:bodyPr/>
                    <a:lstStyle/>
                    <a:p>
                      <a:r>
                        <a:rPr lang="ru-RU" sz="1400" b="1" dirty="0"/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/>
                        <a:t>«Мир, в котором я живу»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052">
                <a:tc vMerge="1">
                  <a:txBody>
                    <a:bodyPr/>
                    <a:lstStyle/>
                    <a:p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/>
                        <a:t>Рисуем осень 1-8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52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«Краски осени» 1-8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710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«Полезная прививка» 1-7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936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«Берегите природу»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806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Конкурс детских презентаций по МХК  1-7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5426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Конкурс творческих работ</a:t>
                      </a:r>
                      <a:r>
                        <a:rPr lang="ru-RU" sz="1400" b="1" baseline="0" dirty="0"/>
                        <a:t> </a:t>
                      </a:r>
                      <a:r>
                        <a:rPr lang="ru-RU" sz="1400" b="1" dirty="0"/>
                        <a:t>по пожарной безопасности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907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«Спорт в моей жизни»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531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«Красота божьего мира»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052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«Дружат дети всей земли»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575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Конкурс компьютерной графики 3-10кл.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052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«Безопасная дорога»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052"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Конкурс видеороликов 3-10</a:t>
                      </a:r>
                      <a:r>
                        <a:rPr lang="ru-RU" sz="1400" b="1" baseline="0" dirty="0"/>
                        <a:t>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7052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«Этих дней не смолкнет  слава…»</a:t>
                      </a:r>
                      <a:r>
                        <a:rPr lang="ru-RU" sz="1400" b="1" dirty="0"/>
                        <a:t> 1-7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399679"/>
              </p:ext>
            </p:extLst>
          </p:nvPr>
        </p:nvGraphicFramePr>
        <p:xfrm>
          <a:off x="5187694" y="981459"/>
          <a:ext cx="4565906" cy="5485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06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охват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23">
                <a:tc rowSpan="13"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 «Юный художник» 1-9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/>
                        <a:t>100%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23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«Краски осени» 1-8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/>
                        <a:t>100%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905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"Удивительный мир животных"1-7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623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«</a:t>
                      </a:r>
                      <a:r>
                        <a:rPr lang="ru-RU" sz="1400" b="1" dirty="0" err="1"/>
                        <a:t>Компьютерра</a:t>
                      </a:r>
                      <a:r>
                        <a:rPr lang="ru-RU" sz="1400" b="1" dirty="0"/>
                        <a:t>» видеоролики3-10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623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«Россия многонациональная» 1-7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/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/>
                        <a:t>100%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799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Конкурс- компьютерная графика1-7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 </a:t>
                      </a:r>
                      <a:endParaRPr lang="ru-RU" sz="14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213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«Мастерская Деда Мороза»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/>
                        <a:t>100%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213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«Новогодняя сказка» 1-7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213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/>
                        <a:t> «Рождественские чудеса» 1-7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1213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+mn-ea"/>
                          <a:cs typeface="+mn-cs"/>
                        </a:rPr>
                        <a:t>«Пейзаж</a:t>
                      </a:r>
                      <a:r>
                        <a:rPr lang="ru-RU" sz="1400" b="1" baseline="0" dirty="0">
                          <a:latin typeface="+mn-lt"/>
                          <a:ea typeface="+mn-ea"/>
                          <a:cs typeface="+mn-cs"/>
                        </a:rPr>
                        <a:t> родной земли»</a:t>
                      </a:r>
                      <a:r>
                        <a:rPr lang="ru-RU" sz="1400" b="1" dirty="0"/>
                        <a:t> 1-7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 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/>
                        <a:t>100%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060">
                <a:tc vMerge="1">
                  <a:txBody>
                    <a:bodyPr/>
                    <a:lstStyle/>
                    <a:p>
                      <a:pPr algn="l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-187960" algn="l"/>
                        </a:tabLst>
                        <a:defRPr/>
                      </a:pPr>
                      <a:r>
                        <a:rPr lang="ru-RU" sz="1400" b="1" dirty="0"/>
                        <a:t> «Жизнь в безопасности» 3-10кл</a:t>
                      </a:r>
                      <a:endParaRPr lang="ru-RU" sz="14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060">
                <a:tc vMerge="1">
                  <a:txBody>
                    <a:bodyPr/>
                    <a:lstStyle/>
                    <a:p>
                      <a:pPr algn="l"/>
                      <a:endParaRPr lang="ru-RU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/>
                        <a:t>«Красота божьего мира» 1-7 </a:t>
                      </a:r>
                      <a:r>
                        <a:rPr lang="ru-RU" sz="1400" b="1" dirty="0" err="1"/>
                        <a:t>кл</a:t>
                      </a:r>
                      <a:endParaRPr lang="ru-RU" sz="14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/>
                        <a:t>100%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1213">
                <a:tc vMerge="1">
                  <a:txBody>
                    <a:bodyPr/>
                    <a:lstStyle/>
                    <a:p>
                      <a:pPr algn="l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imes New Roman"/>
                        </a:rPr>
                        <a:t>«День победы»</a:t>
                      </a:r>
                      <a:r>
                        <a:rPr lang="ru-RU" sz="1400" b="1" dirty="0"/>
                        <a:t> 3-10</a:t>
                      </a:r>
                      <a:r>
                        <a:rPr lang="ru-RU" sz="1400" b="1" baseline="0" dirty="0"/>
                        <a:t> </a:t>
                      </a:r>
                      <a:r>
                        <a:rPr lang="ru-RU" sz="1400" b="1" dirty="0" err="1"/>
                        <a:t>кл</a:t>
                      </a:r>
                      <a:r>
                        <a:rPr lang="ru-RU" sz="1400" b="1" dirty="0"/>
                        <a:t>.</a:t>
                      </a:r>
                      <a:endParaRPr lang="ru-RU" sz="14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4590" y="932686"/>
          <a:ext cx="4187073" cy="471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442">
                <a:tc>
                  <a:txBody>
                    <a:bodyPr/>
                    <a:lstStyle/>
                    <a:p>
                      <a:r>
                        <a:rPr lang="ru-RU" sz="1400" b="1" dirty="0"/>
                        <a:t>Название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охват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2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«Воспоминания</a:t>
                      </a:r>
                      <a:r>
                        <a:rPr lang="ru-RU" sz="1200" b="1" baseline="0" dirty="0"/>
                        <a:t> о лете</a:t>
                      </a:r>
                      <a:r>
                        <a:rPr lang="ru-RU" sz="1200" b="1" dirty="0"/>
                        <a:t>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9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«Краски осени»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4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«Великие люди о науке и религии»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3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«Полезная прививка»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0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«Берегите природу»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8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Конкурс творческих работ</a:t>
                      </a:r>
                      <a:r>
                        <a:rPr lang="ru-RU" sz="1200" b="1" baseline="0" dirty="0"/>
                        <a:t> </a:t>
                      </a:r>
                      <a:r>
                        <a:rPr lang="ru-RU" sz="1200" b="1" dirty="0"/>
                        <a:t>по пожарной безопасности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7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«Спорт в моей жизни»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«Красота божьего мира»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4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«Дружат дети всей земли»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7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Конкурс компьютерной графики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4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«Безопасная дорога»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4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Конкурс видеороликов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4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«Этих дней не смолкнет  слава…»</a:t>
                      </a:r>
                    </a:p>
                  </a:txBody>
                  <a:tcPr marL="46616" marR="46616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5572" y="171716"/>
            <a:ext cx="97004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3.3. Участие учащихся в конкурсах, турнирах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6608" y="560832"/>
            <a:ext cx="523707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/>
              <a:t>Организация творческих конкурсов -Школьный уровень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715218" y="910675"/>
          <a:ext cx="5013997" cy="48163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67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45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В рамках 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общешкольного социально-значимого проекта 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200" b="1" u="sng" dirty="0">
                          <a:solidFill>
                            <a:schemeClr val="bg1"/>
                          </a:solidFill>
                        </a:rPr>
                        <a:t>«МОЯ РОССИЯ» 2019-20 </a:t>
                      </a:r>
                      <a:r>
                        <a:rPr lang="ru-RU" sz="1200" b="1" u="sng" dirty="0" err="1">
                          <a:solidFill>
                            <a:schemeClr val="bg1"/>
                          </a:solidFill>
                        </a:rPr>
                        <a:t>гг</a:t>
                      </a:r>
                      <a:endParaRPr lang="ru-RU" sz="1200" b="1" u="sn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54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</a:t>
                      </a:r>
                      <a:r>
                        <a:rPr lang="ru-RU" sz="1200" b="1" baseline="0" dirty="0"/>
                        <a:t> моделирования «Архитектурная РУСЬ».</a:t>
                      </a:r>
                      <a:r>
                        <a:rPr lang="ru-RU" sz="1200" b="1" dirty="0"/>
                        <a:t> С 3-11 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/>
                        <a:t>100%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454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 слоганов о любви к Родине,</a:t>
                      </a:r>
                      <a:r>
                        <a:rPr lang="ru-RU" sz="1200" b="1" baseline="0" dirty="0"/>
                        <a:t> конкурс компьютерной графики.</a:t>
                      </a:r>
                      <a:r>
                        <a:rPr lang="ru-RU" sz="1200" b="1" dirty="0"/>
                        <a:t> С 4-11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/>
                        <a:t>100%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454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 моделирования русской народной куклы. С 1-7класс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454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 рисунка о красоте родной природы. С 1-11 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72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 кокошников,</a:t>
                      </a:r>
                      <a:r>
                        <a:rPr lang="ru-RU" sz="1200" b="1" baseline="0" dirty="0"/>
                        <a:t> самоваров.</a:t>
                      </a:r>
                      <a:r>
                        <a:rPr lang="ru-RU" sz="1200" b="1" dirty="0"/>
                        <a:t> С 1-11 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72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 фотографии «Родной город». С 2-11 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962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 дизайна</a:t>
                      </a:r>
                      <a:r>
                        <a:rPr lang="ru-RU" sz="1200" b="1" baseline="0" dirty="0"/>
                        <a:t> футболки «Люблю Россию!»</a:t>
                      </a:r>
                      <a:r>
                        <a:rPr lang="ru-RU" sz="1200" b="1" dirty="0"/>
                        <a:t> С 5-11 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17">
                <a:tc>
                  <a:txBody>
                    <a:bodyPr/>
                    <a:lstStyle/>
                    <a:p>
                      <a:r>
                        <a:rPr lang="ru-RU" sz="1200" b="1" dirty="0"/>
                        <a:t>Конкурс стенгазеты «Россия – РОДИНА моя!» С 1-11 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923">
                <a:tc>
                  <a:txBody>
                    <a:bodyPr/>
                    <a:lstStyle/>
                    <a:p>
                      <a:r>
                        <a:rPr lang="ru-RU" sz="1200" b="1" dirty="0"/>
                        <a:t>Фестиваль</a:t>
                      </a:r>
                      <a:r>
                        <a:rPr lang="ru-RU" sz="1200" b="1" baseline="0" dirty="0"/>
                        <a:t> видеороликов «Гляжу в озёра синие, в полях ромашки рву, зову тебя Россией, единственной зову…»</a:t>
                      </a:r>
                      <a:r>
                        <a:rPr lang="ru-RU" sz="1200" b="1" dirty="0"/>
                        <a:t> С 3-11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/>
                        <a:t>100%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Фестиваль достижений «Моя Россия», выставки и презентации. Фестиваль –концерт патриотической песни. С 1-11 класс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03335" y="614970"/>
            <a:ext cx="97013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2019-2020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780782"/>
            <a:ext cx="99060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Вывод: За последние 3 года учитель ИЗО </a:t>
            </a:r>
            <a:r>
              <a:rPr lang="ru-RU" sz="1600" b="1" dirty="0" err="1"/>
              <a:t>Шишлянникова</a:t>
            </a:r>
            <a:r>
              <a:rPr lang="ru-RU" sz="1600" b="1" dirty="0"/>
              <a:t> Е.В. организовала и вовлекла в творческую конкурсную деятельность в среднем  82 % учащихся гимназии, что способствует углублению знаний обучающихся, развитию их творческих способностей и личностному развитию и носит продуктивный характер, что подтверждается высокими показателями конкурсной деятельности обучающихся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406347"/>
              </p:ext>
            </p:extLst>
          </p:nvPr>
        </p:nvGraphicFramePr>
        <p:xfrm>
          <a:off x="168167" y="75875"/>
          <a:ext cx="9737833" cy="65641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0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7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2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2091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/>
                        <a:t>Результативность участия обучающихся в  предметных конкурсах</a:t>
                      </a:r>
                      <a:endParaRPr lang="ru-RU" sz="18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Учебный год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Наименование мероприятия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Уровень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Результат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охват</a:t>
                      </a:r>
                      <a:endParaRPr lang="en-US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539">
                <a:tc rowSpan="1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2017-2018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Городской Творческий конкурс «Краски осени»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муниципальный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 2 победителя 3 призера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40%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Городской конкурс "Зимняя фантазия" 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муниципальный</a:t>
                      </a:r>
                      <a:endParaRPr lang="ru-RU" sz="12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3 победителя 3 призера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41%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Городской конкурс «</a:t>
                      </a:r>
                      <a:r>
                        <a:rPr lang="ru-RU" sz="1200" b="1" dirty="0" err="1"/>
                        <a:t>Компьютерра</a:t>
                      </a:r>
                      <a:r>
                        <a:rPr lang="ru-RU" sz="1200" b="1" dirty="0"/>
                        <a:t>»</a:t>
                      </a:r>
                    </a:p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- компьютерная графика 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муниципальный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5 участников 2 побед, 2 призера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42%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Городской конкурс «</a:t>
                      </a:r>
                      <a:r>
                        <a:rPr lang="ru-RU" sz="1200" b="1" dirty="0" err="1"/>
                        <a:t>Компьютерра</a:t>
                      </a:r>
                      <a:r>
                        <a:rPr lang="ru-RU" sz="1200" b="1" dirty="0"/>
                        <a:t>» видеоролик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муниципальный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1 победитель, 1 призер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40%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-187960" algn="l"/>
                        </a:tabLst>
                      </a:pPr>
                      <a:r>
                        <a:rPr lang="ru-RU" sz="1200" b="1" dirty="0"/>
                        <a:t>Конкурс рисунков «Россия многонациональная»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муниципальный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4 призера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42%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Муниципальный этап международного конкурса «Красота божьего мира» 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муниципальный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2 победителя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42%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Городской конкурс «Жизнь в безопасности»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муниципальный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3 место призер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43%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Всероссийский творческий конкурс «Новогодний карнавал»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 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5 победителей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12%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Региональный уровень международного игрового конкурса по истории культуры </a:t>
                      </a:r>
                      <a:r>
                        <a:rPr lang="ru-RU" sz="1200" b="1" u="sng" dirty="0">
                          <a:solidFill>
                            <a:schemeClr val="tx1"/>
                          </a:solidFill>
                        </a:rPr>
                        <a:t>«Золотое руно»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Региональный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 победитель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8%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Всероссийский творческий конкурс «Новогодняя сказка»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 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 победитель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12%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 Всероссийский творческий конкурс «Рождественские чудеса» 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 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 победитель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13%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Всероссийский творческий конкурс «Новогодний рисунок»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 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 победитель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14%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Всероссийский творческий конкурс «Новогодний подарок»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 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2 победителя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12%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Всероссийский творческий конкурс «Новогодний рисунок»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 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 победитель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12%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Международный творческий конкурс «Юный художник»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C00000"/>
                          </a:solidFill>
                        </a:rPr>
                        <a:t>Международный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1 победитель</a:t>
                      </a:r>
                      <a:endParaRPr lang="ru-RU" sz="1200" b="1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39%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89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Международный конкурс для детей и педагогов «Мастерская Деда Мороза»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C00000"/>
                          </a:solidFill>
                        </a:rPr>
                        <a:t>Международный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/>
                        <a:t>1 победитель</a:t>
                      </a:r>
                      <a:endParaRPr lang="ru-RU" sz="1200" b="1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40%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89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Международный творческий конкурс "Удивительный мир животных" 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Международный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/>
                        <a:t>1 победитель</a:t>
                      </a:r>
                      <a:endParaRPr lang="ru-RU" sz="1200" b="1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+mn-lt"/>
                          <a:ea typeface="Times New Roman"/>
                        </a:rPr>
                        <a:t>38%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89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Международный игровой конкурс по истории культуры </a:t>
                      </a:r>
                      <a:r>
                        <a:rPr lang="ru-RU" sz="1200" b="1" u="sng" dirty="0"/>
                        <a:t>«Золотое руно»</a:t>
                      </a:r>
                      <a:endParaRPr lang="ru-RU" sz="12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Международный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4 –победителя</a:t>
                      </a:r>
                      <a:endParaRPr lang="ru-RU" sz="1200" dirty="0">
                        <a:latin typeface="+mn-lt"/>
                        <a:ea typeface="Times New Roman"/>
                      </a:endParaRP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129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</a:rPr>
                        <a:t>38%</a:t>
                      </a:r>
                    </a:p>
                  </a:txBody>
                  <a:tcPr marL="2638" marR="263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99215" y="5697414"/>
            <a:ext cx="798064" cy="11605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6200000">
            <a:off x="-734945" y="3446311"/>
            <a:ext cx="2547492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400" dirty="0"/>
              <a:t> </a:t>
            </a:r>
            <a:r>
              <a:rPr lang="ru-RU" sz="1400" b="1" dirty="0">
                <a:solidFill>
                  <a:schemeClr val="tx1"/>
                </a:solidFill>
              </a:rPr>
              <a:t>См. Приложение 2 Дипломы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812" y="0"/>
            <a:ext cx="9737188" cy="388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3.3. Результативность участия обучающихся в предметных конкурсах</a:t>
            </a:r>
            <a:endParaRPr lang="ru-RU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017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6200000">
            <a:off x="-1033982" y="3118935"/>
            <a:ext cx="322395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tx1"/>
                </a:solidFill>
              </a:rPr>
              <a:t>См. Приложение 2 Дипломы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833317" y="1266092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58" y="490961"/>
          <a:ext cx="9284676" cy="5992458"/>
        </p:xfrm>
        <a:graphic>
          <a:graphicData uri="http://schemas.openxmlformats.org/drawingml/2006/table">
            <a:tbl>
              <a:tblPr/>
              <a:tblGrid>
                <a:gridCol w="69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6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Учебный год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Наименование мероприятия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Результат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охват 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468">
                <a:tc row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2018-2019 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Городской конкурс «Краски осени»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Городской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2 победителя,</a:t>
                      </a:r>
                      <a:r>
                        <a:rPr lang="ru-RU" sz="1200" b="1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5 призеров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52%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Городской конкурс «Берегите природу»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Городской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2 победителя 1 призер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58%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Муниципальный этап международного конкурса «Красота Божьего мира»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Городской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 призер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50%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Муниципальный конкурс «Зимняя фантазия»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Городской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3 победителя 1 призер-</a:t>
                      </a:r>
                      <a:r>
                        <a:rPr lang="en-US" sz="1200" b="1" dirty="0">
                          <a:latin typeface="+mn-lt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место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58%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Муниципальный этап регионального конкурса «Безопасная дорога»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Городской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3 победителя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52%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Региональный творческий конкурс рисунков «Россия многонациональная»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Региональный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 Лауреат 3 призера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12%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7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Региональный конкурс «Безопасная дорога»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Региональный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200" b="1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участника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13%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Региональный уровень. Международный игровой конкурс по истории культуры </a:t>
                      </a:r>
                      <a:r>
                        <a:rPr lang="ru-RU" sz="1200" b="1" u="sng" dirty="0">
                          <a:latin typeface="+mn-lt"/>
                          <a:ea typeface="Calibri"/>
                          <a:cs typeface="Times New Roman"/>
                        </a:rPr>
                        <a:t>«Золотое руно»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Региональный уровень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5 победителей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70%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8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Всероссийский уровень.</a:t>
                      </a:r>
                      <a:r>
                        <a:rPr lang="ru-RU" sz="1200" b="1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Международный игровой конкурс по истории культуры </a:t>
                      </a:r>
                      <a:r>
                        <a:rPr lang="ru-RU" sz="1200" b="1" u="sng" dirty="0">
                          <a:latin typeface="+mn-lt"/>
                          <a:ea typeface="Calibri"/>
                          <a:cs typeface="Times New Roman"/>
                        </a:rPr>
                        <a:t>«Золотое руно»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Всероссийский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 победитель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13%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Всероссийский конкурс детского творчества «БОГАТЫЙ УРОЖАЙ»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Всероссийский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 место победитель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13%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1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Международный конкурс детского творчества «ЯРКИЕ МГНОВЕНИЯ ЛЕТА» 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+mn-lt"/>
                          <a:ea typeface="Calibri"/>
                          <a:cs typeface="Times New Roman"/>
                        </a:rPr>
                        <a:t>Международный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 место победитель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65%</a:t>
                      </a:r>
                    </a:p>
                  </a:txBody>
                  <a:tcPr marL="29980" marR="2998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84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+mn-lt"/>
                        <a:ea typeface="Times New Roman"/>
                      </a:endParaRP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Международный конкурс «Час безопасности» ООО «</a:t>
                      </a:r>
                      <a:r>
                        <a:rPr lang="ru-RU" sz="1200" b="1" dirty="0" err="1">
                          <a:latin typeface="+mn-lt"/>
                          <a:ea typeface="Calibri"/>
                          <a:cs typeface="Times New Roman"/>
                        </a:rPr>
                        <a:t>Инфоурок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Международный конкурс 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1 призер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65%</a:t>
                      </a:r>
                    </a:p>
                  </a:txBody>
                  <a:tcPr marL="1110" marR="1110" marT="44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61365" y="5455798"/>
            <a:ext cx="1139908" cy="14022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906000" cy="388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3.3. Результативность участия обучающихся в предметных конкурсах</a:t>
            </a:r>
            <a:endParaRPr lang="ru-RU" b="1" dirty="0"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56320"/>
              </p:ext>
            </p:extLst>
          </p:nvPr>
        </p:nvGraphicFramePr>
        <p:xfrm>
          <a:off x="154236" y="710133"/>
          <a:ext cx="9559921" cy="59273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19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3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4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7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Наименование мероприятия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Уровень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Результат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охват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89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/>
                        <a:t>2019-2020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Муниципальный этап</a:t>
                      </a:r>
                      <a:r>
                        <a:rPr lang="ru-RU" sz="12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конкурса детского и юношеского творчества</a:t>
                      </a:r>
                      <a:r>
                        <a:rPr lang="ru-RU" sz="12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«Базовые национальные ценности»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Муниципальный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6 участников 2 победителя 4 призера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65%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Муниципальный конкурс детского творчества «Зимние фантазии»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Муниципальный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 8 участников 1 призер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69%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Городской конкурс «Жизнь в безопасности»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Муниципальный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5 участников 4 победителя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65%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Муниципальный конкурс «Жизнь в безопасности»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9 участников Из них:</a:t>
                      </a:r>
                      <a:r>
                        <a:rPr lang="ru-RU" sz="1200" b="1" baseline="0" dirty="0"/>
                        <a:t> </a:t>
                      </a:r>
                      <a:r>
                        <a:rPr lang="ru-RU" sz="1200" b="1" dirty="0"/>
                        <a:t>3 –победителя,</a:t>
                      </a:r>
                      <a:r>
                        <a:rPr lang="ru-RU" sz="1200" b="1" baseline="0" dirty="0"/>
                        <a:t> </a:t>
                      </a:r>
                      <a:r>
                        <a:rPr lang="ru-RU" sz="1200" b="1" dirty="0"/>
                        <a:t>5 призеров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67%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Муниципальный конкурс-фестиваль «Краски осени»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7 участников, 1 побед</a:t>
                      </a:r>
                    </a:p>
                    <a:p>
                      <a:pPr algn="ctr"/>
                      <a:r>
                        <a:rPr lang="ru-RU" sz="1200" b="1" dirty="0"/>
                        <a:t> 4 призера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69%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Региональный конкурс «Великие люди о науке и религии»</a:t>
                      </a:r>
                      <a:endParaRPr lang="ru-RU" sz="12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Региональный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2 участника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9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Региональный этап конкурса «Жизнь в безопасности»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Региональный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4 участника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14%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Открытый Всероссийский конкурс плаката «Третий путь»-2019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 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3 участника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12%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5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Всероссийский конкурс «Разноцветные капли-2019»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4 участника. Победитель</a:t>
                      </a:r>
                      <a:r>
                        <a:rPr lang="ru-RU" sz="1200" b="1" baseline="0" dirty="0"/>
                        <a:t> 1</a:t>
                      </a:r>
                      <a:endParaRPr lang="ru-RU" sz="12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12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Всероссийский конкурс молодежных проектов стратегии</a:t>
                      </a:r>
                      <a:r>
                        <a:rPr lang="ru-RU" sz="1200" b="1" baseline="0" dirty="0"/>
                        <a:t> социально-экономического развития «Росси 035» 13-15 декабря 2019 г. г. Москва ОЧНЫЙ ЭТАП</a:t>
                      </a:r>
                      <a:endParaRPr lang="ru-RU" sz="1200" b="1" dirty="0"/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Всероссийский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 участник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12%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16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VIII </a:t>
                      </a:r>
                      <a:r>
                        <a:rPr lang="ru-RU" sz="1200" b="1" dirty="0"/>
                        <a:t>Международный конкурс научно-исследовательских и творческих работ уч-ся «Старт в науке»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Международный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 победитель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13%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43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Международный игровой конкурс по истории культуры </a:t>
                      </a:r>
                      <a:r>
                        <a:rPr lang="ru-RU" sz="1200" b="1" u="sng" dirty="0">
                          <a:latin typeface="+mn-lt"/>
                          <a:ea typeface="Calibri"/>
                          <a:cs typeface="Times New Roman"/>
                        </a:rPr>
                        <a:t>«Золотое руно»</a:t>
                      </a:r>
                      <a:r>
                        <a:rPr lang="ru-RU" sz="1200" b="1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1" dirty="0">
                          <a:latin typeface="+mn-lt"/>
                          <a:cs typeface="Times New Roman"/>
                        </a:rPr>
                        <a:t> и другие</a:t>
                      </a:r>
                      <a:endParaRPr lang="ru-RU" sz="1200" b="1" dirty="0"/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</a:rPr>
                        <a:t>Международный</a:t>
                      </a:r>
                    </a:p>
                    <a:p>
                      <a:pPr algn="ctr"/>
                      <a:endParaRPr lang="ru-RU" sz="1200" b="1" dirty="0"/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 71 участника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80%</a:t>
                      </a:r>
                    </a:p>
                  </a:txBody>
                  <a:tcPr marL="2638" marR="2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r="3209" b="24651"/>
          <a:stretch>
            <a:fillRect/>
          </a:stretch>
        </p:blipFill>
        <p:spPr>
          <a:xfrm rot="16200000">
            <a:off x="-1213891" y="4095743"/>
            <a:ext cx="3244298" cy="4332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906000" cy="388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3.3. Результативность участия обучающихся в предметных конкурсах</a:t>
            </a:r>
            <a:endParaRPr lang="ru-RU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32899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6792</TotalTime>
  <Words>3310</Words>
  <Application>Microsoft Office PowerPoint</Application>
  <PresentationFormat>Лист A4 (210x297 мм)</PresentationFormat>
  <Paragraphs>554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</vt:lpstr>
      <vt:lpstr>Garamond</vt:lpstr>
      <vt:lpstr>Monotype Corsiva</vt:lpstr>
      <vt:lpstr>Symbol</vt:lpstr>
      <vt:lpstr>Wingdings</vt:lpstr>
      <vt:lpstr>1_Натуральные материалы</vt:lpstr>
      <vt:lpstr>Тема Office</vt:lpstr>
      <vt:lpstr>Высокие результаты внеурочной деятельности обучающихся по учебному предмету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Шишлянникова</dc:creator>
  <cp:lastModifiedBy>User</cp:lastModifiedBy>
  <cp:revision>366</cp:revision>
  <cp:lastPrinted>2020-03-21T13:47:06Z</cp:lastPrinted>
  <dcterms:created xsi:type="dcterms:W3CDTF">2019-03-28T09:49:27Z</dcterms:created>
  <dcterms:modified xsi:type="dcterms:W3CDTF">2020-07-14T14:43:24Z</dcterms:modified>
</cp:coreProperties>
</file>