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0" r:id="rId3"/>
    <p:sldId id="261" r:id="rId4"/>
    <p:sldId id="262" r:id="rId5"/>
    <p:sldId id="270" r:id="rId6"/>
    <p:sldId id="284" r:id="rId7"/>
    <p:sldId id="263" r:id="rId8"/>
    <p:sldId id="286" r:id="rId9"/>
    <p:sldId id="285" r:id="rId10"/>
    <p:sldId id="283" r:id="rId11"/>
    <p:sldId id="279" r:id="rId12"/>
    <p:sldId id="282" r:id="rId13"/>
    <p:sldId id="267" r:id="rId14"/>
    <p:sldId id="265" r:id="rId15"/>
    <p:sldId id="278" r:id="rId16"/>
    <p:sldId id="268" r:id="rId17"/>
    <p:sldId id="264" r:id="rId18"/>
    <p:sldId id="271" r:id="rId19"/>
    <p:sldId id="275" r:id="rId20"/>
  </p:sldIdLst>
  <p:sldSz cx="9906000" cy="6858000" type="A4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>
      <p:cViewPr varScale="1">
        <p:scale>
          <a:sx n="114" d="100"/>
          <a:sy n="114" d="100"/>
        </p:scale>
        <p:origin x="1332" y="11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8"/>
    </p:cViewPr>
  </p:sorterViewPr>
  <p:notesViewPr>
    <p:cSldViewPr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291816782262343"/>
          <c:y val="8.4720291356660593E-2"/>
          <c:w val="0.48616666049451324"/>
          <c:h val="0.65912451152476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2017-18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0.89000000000000035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D-4301-AEDA-33B960CF6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2018-19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D-4301-AEDA-33B960CF6A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1D-4301-AEDA-33B960CF6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581888"/>
        <c:axId val="97128448"/>
      </c:barChart>
      <c:catAx>
        <c:axId val="9658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7128448"/>
        <c:crosses val="autoZero"/>
        <c:auto val="1"/>
        <c:lblAlgn val="ctr"/>
        <c:lblOffset val="100"/>
        <c:noMultiLvlLbl val="0"/>
      </c:catAx>
      <c:valAx>
        <c:axId val="9712844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9658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7348450958743046E-2"/>
          <c:y val="0.36736027646759811"/>
          <c:w val="0.24652507746052918"/>
          <c:h val="0.504371292262810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 знаний по предмету искусство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D-4301-AEDA-33B960CF6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Качество знаний по предмету искусство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D-4301-AEDA-33B960CF6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595520"/>
        <c:axId val="93597056"/>
      </c:barChart>
      <c:catAx>
        <c:axId val="93595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3597056"/>
        <c:crosses val="autoZero"/>
        <c:auto val="1"/>
        <c:lblAlgn val="ctr"/>
        <c:lblOffset val="100"/>
        <c:noMultiLvlLbl val="0"/>
      </c:catAx>
      <c:valAx>
        <c:axId val="9359705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935955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600" dirty="0"/>
              <a:t>Мониторинг контроля усвоения знаний и умений учащихся 1-ых классов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 входной мониторинг</c:v>
                </c:pt>
                <c:pt idx="1">
                  <c:v>1 четверть</c:v>
                </c:pt>
                <c:pt idx="2">
                  <c:v>2 четверть</c:v>
                </c:pt>
                <c:pt idx="3">
                  <c:v>3 четверть</c:v>
                </c:pt>
                <c:pt idx="4">
                  <c:v>4 четверть</c:v>
                </c:pt>
                <c:pt idx="5">
                  <c:v>год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0.52</c:v>
                </c:pt>
                <c:pt idx="1">
                  <c:v>0.67000000000000182</c:v>
                </c:pt>
                <c:pt idx="2">
                  <c:v>0.70000000000000062</c:v>
                </c:pt>
                <c:pt idx="3">
                  <c:v>0.75000000000000144</c:v>
                </c:pt>
                <c:pt idx="4">
                  <c:v>0.78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D-4807-8D11-41F8F90468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 входной мониторинг</c:v>
                </c:pt>
                <c:pt idx="1">
                  <c:v>1 четверть</c:v>
                </c:pt>
                <c:pt idx="2">
                  <c:v>2 четверть</c:v>
                </c:pt>
                <c:pt idx="3">
                  <c:v>3 четверть</c:v>
                </c:pt>
                <c:pt idx="4">
                  <c:v>4 четверть</c:v>
                </c:pt>
                <c:pt idx="5">
                  <c:v>год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0.53</c:v>
                </c:pt>
                <c:pt idx="1">
                  <c:v>0.67000000000000182</c:v>
                </c:pt>
                <c:pt idx="2">
                  <c:v>0.71000000000000063</c:v>
                </c:pt>
                <c:pt idx="3">
                  <c:v>0.75000000000000144</c:v>
                </c:pt>
                <c:pt idx="4">
                  <c:v>0.79</c:v>
                </c:pt>
                <c:pt idx="5">
                  <c:v>0.82000000000000062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BD-4807-8D11-41F8F90468C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 входной мониторинг</c:v>
                </c:pt>
                <c:pt idx="1">
                  <c:v>1 четверть</c:v>
                </c:pt>
                <c:pt idx="2">
                  <c:v>2 четверть</c:v>
                </c:pt>
                <c:pt idx="3">
                  <c:v>3 четверть</c:v>
                </c:pt>
                <c:pt idx="4">
                  <c:v>4 четверть</c:v>
                </c:pt>
                <c:pt idx="5">
                  <c:v>год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0.5</c:v>
                </c:pt>
                <c:pt idx="1">
                  <c:v>0.67000000000000182</c:v>
                </c:pt>
                <c:pt idx="2">
                  <c:v>0.72000000000000064</c:v>
                </c:pt>
                <c:pt idx="3">
                  <c:v>0.76000000000000145</c:v>
                </c:pt>
                <c:pt idx="4">
                  <c:v>0.8</c:v>
                </c:pt>
                <c:pt idx="5">
                  <c:v>0.87000000000000133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BD-4807-8D11-41F8F9046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6904704"/>
        <c:axId val="96906240"/>
      </c:barChart>
      <c:catAx>
        <c:axId val="9690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906240"/>
        <c:crosses val="autoZero"/>
        <c:auto val="1"/>
        <c:lblAlgn val="ctr"/>
        <c:lblOffset val="100"/>
        <c:noMultiLvlLbl val="0"/>
      </c:catAx>
      <c:valAx>
        <c:axId val="9690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9047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изменений</a:t>
            </a:r>
            <a:r>
              <a:rPr lang="ru-RU" sz="1600" baseline="0" dirty="0"/>
              <a:t> % учащихся, повысивших итоговую оценку по предмету ИЗО за последние 3 года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1-4 классы</c:v>
                </c:pt>
                <c:pt idx="1">
                  <c:v>5 кл</c:v>
                </c:pt>
                <c:pt idx="2">
                  <c:v>6 кл</c:v>
                </c:pt>
                <c:pt idx="3">
                  <c:v>7 кл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0.13</c:v>
                </c:pt>
                <c:pt idx="1">
                  <c:v>0.1</c:v>
                </c:pt>
                <c:pt idx="2">
                  <c:v>0.11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1-4F67-A0F3-301CBAC1C4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1-4 классы</c:v>
                </c:pt>
                <c:pt idx="1">
                  <c:v>5 кл</c:v>
                </c:pt>
                <c:pt idx="2">
                  <c:v>6 кл</c:v>
                </c:pt>
                <c:pt idx="3">
                  <c:v>7 кл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0.13</c:v>
                </c:pt>
                <c:pt idx="1">
                  <c:v>0.13</c:v>
                </c:pt>
                <c:pt idx="2">
                  <c:v>0.11</c:v>
                </c:pt>
                <c:pt idx="3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1-4F67-A0F3-301CBAC1C4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1-4 классы</c:v>
                </c:pt>
                <c:pt idx="1">
                  <c:v>5 кл</c:v>
                </c:pt>
                <c:pt idx="2">
                  <c:v>6 кл</c:v>
                </c:pt>
                <c:pt idx="3">
                  <c:v>7 кл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0.15000000000000013</c:v>
                </c:pt>
                <c:pt idx="1">
                  <c:v>0.14000000000000001</c:v>
                </c:pt>
                <c:pt idx="2">
                  <c:v>0.15000000000000013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1-4F67-A0F3-301CBAC1C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03040"/>
        <c:axId val="103304576"/>
      </c:barChart>
      <c:catAx>
        <c:axId val="10330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304576"/>
        <c:crosses val="autoZero"/>
        <c:auto val="1"/>
        <c:lblAlgn val="ctr"/>
        <c:lblOffset val="100"/>
        <c:noMultiLvlLbl val="0"/>
      </c:catAx>
      <c:valAx>
        <c:axId val="10330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30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Интерес к предмету «Искусство"</a:t>
            </a:r>
          </a:p>
          <a:p>
            <a:pPr>
              <a:defRPr sz="1400"/>
            </a:pPr>
            <a:r>
              <a:rPr lang="ru-RU" sz="1400" dirty="0"/>
              <a:t> 8 классах 2017-19 </a:t>
            </a:r>
            <a:r>
              <a:rPr lang="ru-RU" sz="1400" dirty="0" err="1"/>
              <a:t>гг</a:t>
            </a:r>
            <a:endParaRPr lang="ru-RU" sz="1400" dirty="0"/>
          </a:p>
        </c:rich>
      </c:tx>
      <c:layout>
        <c:manualLayout>
          <c:xMode val="edge"/>
          <c:yMode val="edge"/>
          <c:x val="0.18499392264470021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 а</c:v>
                </c:pt>
              </c:strCache>
            </c:strRef>
          </c:tx>
          <c:dPt>
            <c:idx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0-9B3B-451B-9C55-B85D3E9343CB}"/>
              </c:ext>
            </c:extLst>
          </c:dPt>
          <c:dLbls>
            <c:dLbl>
              <c:idx val="2"/>
              <c:layout>
                <c:manualLayout>
                  <c:x val="0.54584373502258754"/>
                  <c:y val="0.376101301620681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3B-451B-9C55-B85D3E9343C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</c:v>
                </c:pt>
                <c:pt idx="1">
                  <c:v>0.2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E7-4F2F-BB7A-1FF207657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159903449143278"/>
          <c:y val="0.30107333510465561"/>
          <c:w val="0.34312192121266416"/>
          <c:h val="0.44334926727861568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ru-RU" sz="1400" dirty="0">
                <a:latin typeface="+mj-lt"/>
              </a:rPr>
              <a:t>Интерес к предмету "Изобразительное искусство« 2017-2020 гг.</a:t>
            </a:r>
          </a:p>
          <a:p>
            <a:pPr>
              <a:defRPr>
                <a:latin typeface="+mj-lt"/>
              </a:defRPr>
            </a:pPr>
            <a:r>
              <a:rPr lang="ru-RU" sz="1400" dirty="0">
                <a:latin typeface="+mj-lt"/>
              </a:rPr>
              <a:t>1-4 класс</a:t>
            </a:r>
          </a:p>
        </c:rich>
      </c:tx>
      <c:layout>
        <c:manualLayout>
          <c:xMode val="edge"/>
          <c:yMode val="edge"/>
          <c:x val="0.30484989048980415"/>
          <c:y val="0.1120298126006673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370381819926176E-2"/>
          <c:y val="0.32597462259893012"/>
          <c:w val="0.50679639071089999"/>
          <c:h val="0.626361602888818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Lbls>
            <c:dLbl>
              <c:idx val="1"/>
              <c:layout>
                <c:manualLayout>
                  <c:x val="-4.6780229412291707E-2"/>
                  <c:y val="9.84847907700907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8C-4A43-87E6-F5697A1872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8C-4A43-87E6-F5697A18727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0.97000000000000053</c:v>
                </c:pt>
                <c:pt idx="1">
                  <c:v>3.0000000000000002E-2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8C-4A43-87E6-F5697A18727F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0.97000000000000053</c:v>
                </c:pt>
                <c:pt idx="1">
                  <c:v>3.0000000000000002E-2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8C-4A43-87E6-F5697A18727F}"/>
            </c:ext>
          </c:extLst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0.97000000000000053</c:v>
                </c:pt>
                <c:pt idx="1">
                  <c:v>3.0000000000000002E-2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8C-4A43-87E6-F5697A187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200" dirty="0"/>
              <a:t>Интерес к предмету "Изобразительное искусство"</a:t>
            </a:r>
          </a:p>
          <a:p>
            <a:pPr>
              <a:defRPr sz="1400"/>
            </a:pPr>
            <a:r>
              <a:rPr lang="ru-RU" sz="1200" dirty="0"/>
              <a:t>5-7 класс 2017-2020 </a:t>
            </a:r>
            <a:r>
              <a:rPr lang="ru-RU" sz="1200" dirty="0" err="1"/>
              <a:t>гг</a:t>
            </a:r>
            <a:endParaRPr lang="ru-RU" sz="1200" dirty="0"/>
          </a:p>
        </c:rich>
      </c:tx>
      <c:layout>
        <c:manualLayout>
          <c:xMode val="edge"/>
          <c:yMode val="edge"/>
          <c:x val="0.15012640104977854"/>
          <c:y val="1.51167441151824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370381819926176E-2"/>
          <c:y val="0.32597462259893012"/>
          <c:w val="0.50679639071089999"/>
          <c:h val="0.626361602888818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9а</c:v>
                </c:pt>
              </c:strCache>
            </c:strRef>
          </c:tx>
          <c:explosion val="15"/>
          <c:dLbls>
            <c:dLbl>
              <c:idx val="1"/>
              <c:layout>
                <c:manualLayout>
                  <c:x val="-8.7102632846958489E-2"/>
                  <c:y val="0.102277597547179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C2-41CB-A70C-72E9FC68DA83}"/>
                </c:ext>
              </c:extLst>
            </c:dLbl>
            <c:dLbl>
              <c:idx val="2"/>
              <c:layout>
                <c:manualLayout>
                  <c:x val="0.57747762527528168"/>
                  <c:y val="0.515366991695135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C2-41CB-A70C-72E9FC68DA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0.9400000000000005</c:v>
                </c:pt>
                <c:pt idx="1">
                  <c:v>6.0000000000000032E-2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C2-41CB-A70C-72E9FC68DA8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9а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0.9400000000000005</c:v>
                </c:pt>
                <c:pt idx="1">
                  <c:v>6.0000000000000032E-2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C2-41CB-A70C-72E9FC68DA83}"/>
            </c:ext>
          </c:extLst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9а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0.9400000000000005</c:v>
                </c:pt>
                <c:pt idx="1">
                  <c:v>6.0000000000000032E-2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C2-41CB-A70C-72E9FC68D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9328581023906668"/>
          <c:y val="0.42919127522402095"/>
          <c:w val="0.33392044489815642"/>
          <c:h val="0.4034801839719667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Доступность преподавания</a:t>
            </a:r>
          </a:p>
        </c:rich>
      </c:tx>
      <c:layout>
        <c:manualLayout>
          <c:xMode val="edge"/>
          <c:yMode val="edge"/>
          <c:x val="0.17960580483447058"/>
          <c:y val="0.1729775751412237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numRef>
              <c:f>Лист1!$A$2:$A$10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cat>
          <c:val>
            <c:numRef>
              <c:f>Лист1!$B$2:$B$10</c:f>
              <c:numCache>
                <c:formatCode>0%</c:formatCode>
                <c:ptCount val="9"/>
                <c:pt idx="0">
                  <c:v>0.92</c:v>
                </c:pt>
                <c:pt idx="1">
                  <c:v>0.9</c:v>
                </c:pt>
                <c:pt idx="2">
                  <c:v>0.92</c:v>
                </c:pt>
                <c:pt idx="3">
                  <c:v>0.93</c:v>
                </c:pt>
                <c:pt idx="4">
                  <c:v>0.92</c:v>
                </c:pt>
                <c:pt idx="5">
                  <c:v>0.95000000000000062</c:v>
                </c:pt>
                <c:pt idx="6">
                  <c:v>0.98</c:v>
                </c:pt>
                <c:pt idx="7">
                  <c:v>0.98</c:v>
                </c:pt>
                <c:pt idx="8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2-48E8-A4EE-58F56111CC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numRef>
              <c:f>Лист1!$A$2:$A$10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cat>
          <c:val>
            <c:numRef>
              <c:f>Лист1!$C$2:$C$10</c:f>
              <c:numCache>
                <c:formatCode>0%</c:formatCode>
                <c:ptCount val="9"/>
                <c:pt idx="0">
                  <c:v>8.0000000000000043E-2</c:v>
                </c:pt>
                <c:pt idx="1">
                  <c:v>0.1</c:v>
                </c:pt>
                <c:pt idx="2">
                  <c:v>8.0000000000000043E-2</c:v>
                </c:pt>
                <c:pt idx="3">
                  <c:v>7.0000000000000021E-2</c:v>
                </c:pt>
                <c:pt idx="4">
                  <c:v>8.0000000000000043E-2</c:v>
                </c:pt>
                <c:pt idx="5">
                  <c:v>0.05</c:v>
                </c:pt>
                <c:pt idx="6">
                  <c:v>2.0000000000000011E-2</c:v>
                </c:pt>
                <c:pt idx="7">
                  <c:v>2.0000000000000011E-2</c:v>
                </c:pt>
                <c:pt idx="8">
                  <c:v>2.0000000000000011E-2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F2-48E8-A4EE-58F56111C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663040"/>
        <c:axId val="138664576"/>
      </c:barChart>
      <c:catAx>
        <c:axId val="13866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8664576"/>
        <c:crosses val="autoZero"/>
        <c:auto val="1"/>
        <c:lblAlgn val="ctr"/>
        <c:lblOffset val="100"/>
        <c:noMultiLvlLbl val="0"/>
      </c:catAx>
      <c:valAx>
        <c:axId val="13866457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38663040"/>
        <c:crosses val="autoZero"/>
        <c:crossBetween val="between"/>
      </c:valAx>
      <c:spPr>
        <a:solidFill>
          <a:schemeClr val="bg1"/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442D1-685E-4624-A651-2DCBD72BF7A8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B20B-6E2A-47B9-8106-A86692B0AF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7C0CC-C70D-48C1-ADC4-FCC47249B3B5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190625"/>
            <a:ext cx="464185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624BE-3DCB-4D33-A063-27BB675B88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4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1190625"/>
            <a:ext cx="4641850" cy="3214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24BE-3DCB-4D33-A063-27BB675B880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8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1190625"/>
            <a:ext cx="4641850" cy="3214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24BE-3DCB-4D33-A063-27BB675B880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0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889250" y="0"/>
            <a:ext cx="701675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53975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647440" y="533400"/>
            <a:ext cx="553085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633979" y="3539864"/>
            <a:ext cx="5541010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6360493" y="6557946"/>
            <a:ext cx="2169336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054351" y="6557946"/>
            <a:ext cx="317169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537624" y="6556248"/>
            <a:ext cx="637364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99300" y="274958"/>
            <a:ext cx="1651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96384" y="6557946"/>
            <a:ext cx="2169336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5300" y="6556248"/>
            <a:ext cx="39624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75704" y="6553200"/>
            <a:ext cx="6373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1" y="2821840"/>
            <a:ext cx="6776779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5701" y="1905002"/>
            <a:ext cx="6776779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17925" y="6556810"/>
            <a:ext cx="2169336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9971" y="6556810"/>
            <a:ext cx="31369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95115" y="6555112"/>
            <a:ext cx="637364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381381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27042" y="1600203"/>
            <a:ext cx="381381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5867400"/>
            <a:ext cx="381381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27042" y="5867400"/>
            <a:ext cx="381381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95300" y="1711840"/>
            <a:ext cx="381381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27042" y="1711840"/>
            <a:ext cx="381381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638937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0" y="1497416"/>
            <a:ext cx="638937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95300" y="2133600"/>
            <a:ext cx="784225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647800" y="1004669"/>
            <a:ext cx="4679488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646433" y="998819"/>
            <a:ext cx="4679488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189" y="1143000"/>
            <a:ext cx="371475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38189" y="3283634"/>
            <a:ext cx="371475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718989" y="1041002"/>
            <a:ext cx="455676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832850" y="0"/>
            <a:ext cx="107315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225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95300" y="1609416"/>
            <a:ext cx="784225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599764" y="6557946"/>
            <a:ext cx="2169336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95300" y="6557946"/>
            <a:ext cx="39624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772402" y="6556248"/>
            <a:ext cx="637364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hyperlink" Target="https://mega-talant.com/" TargetMode="Externa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hools.school.mosreg.r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 bwMode="auto">
          <a:xfrm>
            <a:off x="200472" y="188640"/>
            <a:ext cx="9505056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28747"/>
              </p:ext>
            </p:extLst>
          </p:nvPr>
        </p:nvGraphicFramePr>
        <p:xfrm>
          <a:off x="0" y="476672"/>
          <a:ext cx="9705528" cy="5394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6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  <a:r>
                        <a:rPr lang="ru-RU" b="0" dirty="0"/>
                        <a:t>Показатели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5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Успешное и эффективное применение </a:t>
                      </a:r>
                      <a:r>
                        <a:rPr lang="ru-RU" sz="1600" dirty="0" err="1">
                          <a:latin typeface="+mj-lt"/>
                          <a:cs typeface="Times New Roman" panose="02020603050405020304" pitchFamily="18" charset="0"/>
                        </a:rPr>
                        <a:t>Шишлянниковой</a:t>
                      </a:r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 Е.В. современных образовательных технологий, мотивирующих к изучению предметов области искусства дает положительные результаты при прохождении итогового собеседования по русскому языку в 9-х классах</a:t>
                      </a:r>
                      <a:r>
                        <a:rPr lang="ru-RU" sz="1600" baseline="0" dirty="0">
                          <a:latin typeface="+mj-lt"/>
                          <a:cs typeface="Times New Roman" panose="02020603050405020304" pitchFamily="18" charset="0"/>
                        </a:rPr>
                        <a:t> единого государственного экзамена в 11-х классах.</a:t>
                      </a:r>
                    </a:p>
                    <a:p>
                      <a:r>
                        <a:rPr lang="ru-RU" sz="18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9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4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990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2.4. % учащихся, подтвердивших годовую отметку в ходе годовой и итоговой аттестации.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472" y="3068960"/>
            <a:ext cx="5328592" cy="14157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9 класс</a:t>
            </a:r>
          </a:p>
          <a:p>
            <a:r>
              <a:rPr lang="ru-RU" sz="1400" dirty="0"/>
              <a:t>Тема 1. Праздник (на основе описания фотографии)</a:t>
            </a:r>
          </a:p>
          <a:p>
            <a:r>
              <a:rPr lang="ru-RU" sz="1400" dirty="0"/>
              <a:t>Тема 2. Поход (экскурсия), который запомнился мне больше всего (повествование на основе жизненного опыта) </a:t>
            </a:r>
          </a:p>
          <a:p>
            <a:r>
              <a:rPr lang="ru-RU" sz="1400" dirty="0"/>
              <a:t>Тема 3. Всегда ли нужно следовать моде? (рассуждение по поставленному вопросу). </a:t>
            </a:r>
            <a:endParaRPr lang="ru-RU" sz="1400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9104" y="3573016"/>
            <a:ext cx="36133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/>
              <a:t>11 класс </a:t>
            </a:r>
          </a:p>
          <a:p>
            <a:r>
              <a:rPr lang="ru-RU" sz="1600" dirty="0"/>
              <a:t>Направление темы сочинения 2018-2019 «Искусство и ремесло»</a:t>
            </a:r>
          </a:p>
        </p:txBody>
      </p:sp>
      <p:sp>
        <p:nvSpPr>
          <p:cNvPr id="2" name="AutoShape 2" descr="https://xn--j1ahfl.xn--p1ai/lk/reward/8647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837761"/>
              </p:ext>
            </p:extLst>
          </p:nvPr>
        </p:nvGraphicFramePr>
        <p:xfrm>
          <a:off x="416496" y="5085184"/>
          <a:ext cx="4636172" cy="1455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5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Кол. уч-ся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0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Зачет-100%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2019-2020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Зачет-100%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8504" y="4581128"/>
            <a:ext cx="388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Итоговое собеседование 9 класс</a:t>
            </a:r>
            <a:endParaRPr lang="ru-RU" sz="16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919100"/>
              </p:ext>
            </p:extLst>
          </p:nvPr>
        </p:nvGraphicFramePr>
        <p:xfrm>
          <a:off x="5313040" y="5013176"/>
          <a:ext cx="4262167" cy="152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Кол. уч-ся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2018-2019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Зачет-100%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2019-2020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25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Зачет-100%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313040" y="4581128"/>
            <a:ext cx="4376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Итоговое сочинение (изложение)</a:t>
            </a:r>
            <a:r>
              <a:rPr lang="ru-RU" sz="1600" dirty="0"/>
              <a:t>11класс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4527" y="909693"/>
            <a:ext cx="900100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dirty="0"/>
              <a:t>Итоговая отметка по предмету ИЗО, в аттестате об основном общем образовании за последние 3 года составляет в среднем 4,6 балла</a:t>
            </a:r>
          </a:p>
        </p:txBody>
      </p:sp>
    </p:spTree>
    <p:extLst>
      <p:ext uri="{BB962C8B-B14F-4D97-AF65-F5344CB8AC3E}">
        <p14:creationId xmlns:p14="http://schemas.microsoft.com/office/powerpoint/2010/main" val="304295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200472" y="908720"/>
            <a:ext cx="5688632" cy="5618559"/>
          </a:xfrm>
          <a:prstGeom prst="wedgeRoundRectCallout">
            <a:avLst>
              <a:gd name="adj1" fmla="val -44146"/>
              <a:gd name="adj2" fmla="val -527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/>
              <a:t>Схоменко Алина Сергеевна, </a:t>
            </a:r>
          </a:p>
          <a:p>
            <a:r>
              <a:rPr lang="ru-RU" sz="1200" b="1" dirty="0"/>
              <a:t>учитель русского языка </a:t>
            </a:r>
          </a:p>
          <a:p>
            <a:r>
              <a:rPr lang="ru-RU" sz="1200" b="1" dirty="0"/>
              <a:t>и литературы (стаж 2 года)</a:t>
            </a:r>
          </a:p>
          <a:p>
            <a:r>
              <a:rPr lang="ru-RU" sz="1200" dirty="0"/>
              <a:t>       «Не каждый человек может указать другому его Путь. Прежде всего, чтобы научить, нужно самому иметь твёрдый стержень и знать дорогу, по которой следуешь. </a:t>
            </a:r>
            <a:r>
              <a:rPr lang="ru-RU" sz="1200" b="1" dirty="0"/>
              <a:t>Именно таким человеком, на мой взгляд, является </a:t>
            </a:r>
            <a:r>
              <a:rPr lang="ru-RU" sz="1200" b="1" dirty="0" err="1"/>
              <a:t>Шишлянникова</a:t>
            </a:r>
            <a:r>
              <a:rPr lang="ru-RU" sz="1200" b="1" dirty="0"/>
              <a:t> Елена Вячеславовна – учитель изобразительного искусства, которая в первую очень является нашим наставником по жизни.</a:t>
            </a:r>
          </a:p>
          <a:p>
            <a:r>
              <a:rPr lang="ru-RU" sz="1200" dirty="0"/>
              <a:t>   Уверена, что многие согласятся со мной в том, что </a:t>
            </a:r>
            <a:r>
              <a:rPr lang="ru-RU" sz="1200" b="1" dirty="0"/>
              <a:t>Елена Вячеславовна очень яркий и неординарный человек. В ней сочетается и творческая личность, и серьезный и целеустремленный педагог.</a:t>
            </a:r>
          </a:p>
          <a:p>
            <a:r>
              <a:rPr lang="ru-RU" sz="1200" b="1" dirty="0"/>
              <a:t>    Елена Вячеславовна – учитель, которого полноправно можно назвать творцом. На её уроках царят взаимопонимание и сотрудничество. </a:t>
            </a:r>
            <a:r>
              <a:rPr lang="ru-RU" sz="1200" dirty="0"/>
              <a:t>Педагог создает на своих уроках настолько яркую и творческую атмосферу, что </a:t>
            </a:r>
            <a:r>
              <a:rPr lang="ru-RU" sz="1200" b="1" dirty="0"/>
              <a:t>не только детям, но и нам, молодым специалистам</a:t>
            </a:r>
            <a:r>
              <a:rPr lang="ru-RU" sz="1200" dirty="0"/>
              <a:t>, хочется взять в руки кисть и начать творить.</a:t>
            </a:r>
          </a:p>
          <a:p>
            <a:r>
              <a:rPr lang="ru-RU" sz="1200" dirty="0"/>
              <a:t>Имея </a:t>
            </a:r>
            <a:r>
              <a:rPr lang="ru-RU" sz="1200" b="1" dirty="0"/>
              <a:t>огромный методический опыт, Елена Вячеславовна охотно делится им и с нами</a:t>
            </a:r>
            <a:r>
              <a:rPr lang="ru-RU" sz="1200" dirty="0"/>
              <a:t>, кто совсем недавно пришел в профессию. Она не только даёт ценные советы по организации работы на уроке, но и всегда спокойно выслушает, поможет тебе добрым словом, вдохновит и зарядит своей неисчерпаемой энергией. </a:t>
            </a:r>
            <a:r>
              <a:rPr lang="ru-RU" sz="1200" b="1" dirty="0"/>
              <a:t>Та база знаний, которую я получила, находясь у неё на уроках, даёт мне возможность обучать уже своих учеников.</a:t>
            </a:r>
            <a:r>
              <a:rPr lang="ru-RU" sz="1200" dirty="0"/>
              <a:t> Так, я благодаря Елене Вячеславовне, я научилась прекрасно владеть методами групповой, проектной, исследовательской деятельности на уроках. </a:t>
            </a:r>
          </a:p>
        </p:txBody>
      </p:sp>
      <p:pic>
        <p:nvPicPr>
          <p:cNvPr id="33793" name="Рисунок 44"/>
          <p:cNvPicPr>
            <a:picLocks noChangeArrowheads="1"/>
          </p:cNvPicPr>
          <p:nvPr/>
        </p:nvPicPr>
        <p:blipFill>
          <a:blip r:embed="rId2" cstate="print"/>
          <a:srcRect l="8571" t="6250" r="8571" b="6250"/>
          <a:stretch>
            <a:fillRect/>
          </a:stretch>
        </p:blipFill>
        <p:spPr bwMode="auto">
          <a:xfrm>
            <a:off x="4160912" y="0"/>
            <a:ext cx="158417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601072" y="-29735"/>
            <a:ext cx="4304928" cy="6642973"/>
          </a:xfrm>
          <a:prstGeom prst="wedgeRoundRectCallout">
            <a:avLst>
              <a:gd name="adj1" fmla="val -56180"/>
              <a:gd name="adj2" fmla="val -317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«</a:t>
            </a:r>
            <a:r>
              <a:rPr kumimoji="0" lang="ru-RU" sz="1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Шишлянникова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Елена Вячеславовна - человек с активной жизненной позицией и профессионал высокого уровня.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Она – Учитель с большой буквы, Учитель изобразительного искусства, чье призвание – развивать художественное восприятие ребенка, при этом сохранив его индивидуальность, детскую непосредственность и самостоятельность мышления.       </a:t>
            </a:r>
            <a:endParaRPr kumimoji="0" lang="en-US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dirty="0"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Я работаю с этим удивительным педагогом больше 28 лет и не перестаю удивляться ее неиссякаемой энергии и активности. </a:t>
            </a:r>
            <a:r>
              <a:rPr kumimoji="0" lang="en-US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Каждый ее урок уникален, это процесс творчества учителя и ученика. 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Наверное, по-другому и не может быть, потому что Елена Вячеславовна сама является живым примером творчества.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Теряются грани между учителем и детьми, урок превращается в совместную творческую мастерскую.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Она учит детей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исследовать жизнь, открывать в ней прекрасное 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 передать его на бумаге красками.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Она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организовывает интересные творческие конкурсы, праздники, экскурсии, участвует во многих научных проектах. </a:t>
            </a:r>
            <a:endParaRPr kumimoji="0" lang="ru-RU" sz="12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 какие выставки своих работ устраивает?</a:t>
            </a:r>
            <a:endParaRPr kumimoji="0" lang="en-US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Удивляешься ее таланту и гордишься тем, что такой уникальный и интересный человек работает с тобой в одном коллективе. Невольно задаешься вопросом: когда она все это успевает?».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>
                <a:solidFill>
                  <a:srgbClr val="C00000"/>
                </a:solidFill>
                <a:cs typeface="Times New Roman" pitchFamily="18" charset="0"/>
              </a:rPr>
              <a:t>Вклад Елены Вячеславовны в подготовку наших выпускников к государственной аттестации очень значительный!!</a:t>
            </a:r>
            <a:endParaRPr kumimoji="0" lang="ru-RU" sz="14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072680" y="0"/>
            <a:ext cx="2160240" cy="10002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60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u="sng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Учитель русского языка и литературы.</a:t>
            </a:r>
          </a:p>
          <a:p>
            <a:pPr lvl="0" indent="3460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u="sng" dirty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Яковлева </a:t>
            </a:r>
            <a:r>
              <a:rPr kumimoji="0" lang="ru-RU" sz="1200" b="1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Ильза</a:t>
            </a:r>
            <a:r>
              <a:rPr kumimoji="0" lang="ru-RU" sz="12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Николаевна, стаж 45 лет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3460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52128" cy="119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38113"/>
              </p:ext>
            </p:extLst>
          </p:nvPr>
        </p:nvGraphicFramePr>
        <p:xfrm>
          <a:off x="184731" y="188640"/>
          <a:ext cx="9592805" cy="655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8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6819">
                <a:tc>
                  <a:txBody>
                    <a:bodyPr/>
                    <a:lstStyle/>
                    <a:p>
                      <a:r>
                        <a:rPr lang="ru-RU" dirty="0"/>
                        <a:t>2.5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Дополнительные показатели, используемые образовательным учреждением и учителем</a:t>
                      </a:r>
                      <a:endParaRPr lang="ru-RU" sz="1800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40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kumimoji="0"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124893"/>
              </p:ext>
            </p:extLst>
          </p:nvPr>
        </p:nvGraphicFramePr>
        <p:xfrm>
          <a:off x="4743806" y="1753554"/>
          <a:ext cx="4889714" cy="1985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21108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23489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625546"/>
              </p:ext>
            </p:extLst>
          </p:nvPr>
        </p:nvGraphicFramePr>
        <p:xfrm>
          <a:off x="2583565" y="3768929"/>
          <a:ext cx="5034691" cy="2252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24537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601183"/>
              </p:ext>
            </p:extLst>
          </p:nvPr>
        </p:nvGraphicFramePr>
        <p:xfrm>
          <a:off x="184731" y="1650850"/>
          <a:ext cx="4400948" cy="208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24537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4" descr="F:\ВСЕ ДЛЯ ПНПО2018-19\пнпо2019\2\VNY9W2IzsXU.jpg"/>
          <p:cNvPicPr>
            <a:picLocks noChangeAspect="1" noChangeArrowheads="1"/>
          </p:cNvPicPr>
          <p:nvPr/>
        </p:nvPicPr>
        <p:blipFill>
          <a:blip r:embed="rId5" cstate="print"/>
          <a:srcRect l="61863" t="25000" r="7961" b="28125"/>
          <a:stretch>
            <a:fillRect/>
          </a:stretch>
        </p:blipFill>
        <p:spPr bwMode="auto">
          <a:xfrm>
            <a:off x="1037530" y="3799769"/>
            <a:ext cx="1453670" cy="229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8133" y="6172371"/>
            <a:ext cx="97494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Наблюдается высокий интерес к предметам, преподаваемым </a:t>
            </a:r>
            <a:r>
              <a:rPr lang="ru-RU" dirty="0" err="1"/>
              <a:t>Шишлянниковой</a:t>
            </a:r>
            <a:r>
              <a:rPr lang="ru-RU" dirty="0"/>
              <a:t> Е.В. </a:t>
            </a:r>
          </a:p>
          <a:p>
            <a:pPr algn="ctr"/>
            <a:r>
              <a:rPr lang="ru-RU" dirty="0"/>
              <a:t>(на основе мониторинга), в течение последних 3 лет.</a:t>
            </a:r>
          </a:p>
        </p:txBody>
      </p:sp>
      <p:pic>
        <p:nvPicPr>
          <p:cNvPr id="2050" name="Picture 2" descr="F:\для пнпо\IMG_20190226_091806.jpg"/>
          <p:cNvPicPr>
            <a:picLocks noChangeAspect="1" noChangeArrowheads="1"/>
          </p:cNvPicPr>
          <p:nvPr/>
        </p:nvPicPr>
        <p:blipFill>
          <a:blip r:embed="rId6" cstate="print"/>
          <a:srcRect r="14907"/>
          <a:stretch>
            <a:fillRect/>
          </a:stretch>
        </p:blipFill>
        <p:spPr bwMode="auto">
          <a:xfrm>
            <a:off x="7673292" y="3766268"/>
            <a:ext cx="1496427" cy="23447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4488" y="1039638"/>
            <a:ext cx="94330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Результаты мониторинга интереса к предметам области искусства в гимназии №8 </a:t>
            </a:r>
            <a:r>
              <a:rPr lang="ru-RU" sz="1600" dirty="0" err="1"/>
              <a:t>г.Дубны</a:t>
            </a:r>
            <a:r>
              <a:rPr lang="ru-RU" sz="1600" dirty="0"/>
              <a:t> Учитель - </a:t>
            </a:r>
            <a:r>
              <a:rPr lang="ru-RU" sz="1600" dirty="0" err="1"/>
              <a:t>Шишлянникова</a:t>
            </a:r>
            <a:r>
              <a:rPr lang="ru-RU" sz="1600" dirty="0"/>
              <a:t> Е.В.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72480" y="188643"/>
          <a:ext cx="9433047" cy="5803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Уровень доступности преподавания предмета для учащихся (на основе мониторинга).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147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093941"/>
              </p:ext>
            </p:extLst>
          </p:nvPr>
        </p:nvGraphicFramePr>
        <p:xfrm>
          <a:off x="4448944" y="980728"/>
          <a:ext cx="525658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81003" y="48159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0" y="764704"/>
            <a:ext cx="4392488" cy="5902285"/>
          </a:xfrm>
          <a:prstGeom prst="wedgeRoundRectCallout">
            <a:avLst>
              <a:gd name="adj1" fmla="val 46039"/>
              <a:gd name="adj2" fmla="val 5204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 </a:t>
            </a:r>
            <a:r>
              <a:rPr lang="ru-RU" sz="1400" i="1" dirty="0" err="1"/>
              <a:t>Зазыкина</a:t>
            </a:r>
            <a:r>
              <a:rPr lang="ru-RU" sz="1400" i="1" dirty="0"/>
              <a:t> Екатерина уч-ся 9 б класса гимназии№8.</a:t>
            </a:r>
          </a:p>
          <a:p>
            <a:r>
              <a:rPr lang="ru-RU" sz="1400" dirty="0"/>
              <a:t>В нашей школе есть поистине необыкновенная учительница, которая преподает изобразительное искусство – Елена Вячеславовна. И я, наверно никогда не перестану удивляться ее способностям. Добрая, понимающая, она всегда поддержит в трудную минуту. Поможет мудрым советом, словом. А обычные и скучные будни, словно игрой красок, превратит во что-то светлое, яркое . Её уроки всегда интересны. С такой учительницей точно не соскучишься! Поэтому можно даже не сомневаться, такой человек точно сможет научить детей не только рисовать, но и развить у них воображение и пространственное мышление, а это очень важно для детей нашего времени. Благодаря необычному мышлению и нескончаемому потоку новых идей и мыслей, она создает прекрасные картины, которыми можно только любоваться. Так что я смело могу сказать – Елена Вячеславовна просто незаменимый учитель!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37176" y="4941168"/>
            <a:ext cx="3024335" cy="156966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Результаты мониторинга подтверждают высокий уровень доступности преподавания учебных курсов предметной области «Искусство».</a:t>
            </a:r>
            <a:endParaRPr lang="ru-RU" sz="1600" b="1" dirty="0"/>
          </a:p>
        </p:txBody>
      </p:sp>
      <p:pic>
        <p:nvPicPr>
          <p:cNvPr id="1026" name="Picture 2" descr="https://sun9-16.userapi.com/c858020/v858020161/16ba83/Pi_c86qCLg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1978" r="27019" b="37146"/>
          <a:stretch/>
        </p:blipFill>
        <p:spPr bwMode="auto">
          <a:xfrm>
            <a:off x="4232920" y="5013176"/>
            <a:ext cx="1556793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213578"/>
              </p:ext>
            </p:extLst>
          </p:nvPr>
        </p:nvGraphicFramePr>
        <p:xfrm>
          <a:off x="0" y="-1"/>
          <a:ext cx="9906000" cy="2047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524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учащихся, поступивших в ВУЗы на бюджетные места 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5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5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55709"/>
              </p:ext>
            </p:extLst>
          </p:nvPr>
        </p:nvGraphicFramePr>
        <p:xfrm>
          <a:off x="0" y="404663"/>
          <a:ext cx="9906000" cy="2923717"/>
        </p:xfrm>
        <a:graphic>
          <a:graphicData uri="http://schemas.openxmlformats.org/drawingml/2006/table">
            <a:tbl>
              <a:tblPr/>
              <a:tblGrid>
                <a:gridCol w="6897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Выпуск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2017 г.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2018 г.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2019 г.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+mj-lt"/>
                          <a:ea typeface="Times New Roman"/>
                          <a:cs typeface="Times New Roman"/>
                        </a:rPr>
                        <a:t>Кол-во учащихся</a:t>
                      </a:r>
                      <a:endParaRPr lang="ru-RU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+mj-lt"/>
                          <a:ea typeface="Times New Roman"/>
                          <a:cs typeface="Times New Roman"/>
                        </a:rPr>
                        <a:t>Поступили в вузы</a:t>
                      </a:r>
                      <a:endParaRPr lang="ru-RU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+mj-lt"/>
                          <a:ea typeface="Times New Roman"/>
                          <a:cs typeface="Times New Roman"/>
                        </a:rPr>
                        <a:t>На бюджетные места</a:t>
                      </a:r>
                      <a:endParaRPr lang="ru-RU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3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В ВУЗы и колледжи с профилирующим предметом искусство и черчение (графика): (РГУ</a:t>
                      </a:r>
                      <a:r>
                        <a:rPr lang="ru-RU" sz="1400" b="1" baseline="0" dirty="0">
                          <a:latin typeface="+mj-lt"/>
                          <a:ea typeface="Times New Roman"/>
                          <a:cs typeface="Times New Roman"/>
                        </a:rPr>
                        <a:t> им. Косыгина, МГОУ, </a:t>
                      </a: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МАИ, МФПА, КДПИ №6 и др.)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66%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89%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82%</a:t>
                      </a:r>
                      <a:endParaRPr lang="ru-RU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5609" marR="75609" marT="37805" marB="37805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56456" y="3212976"/>
            <a:ext cx="8856984" cy="3677603"/>
          </a:xfrm>
          <a:prstGeom prst="wedgeRoundRectCallout">
            <a:avLst>
              <a:gd name="adj1" fmla="val 57457"/>
              <a:gd name="adj2" fmla="val 459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/>
              <a:t> </a:t>
            </a:r>
            <a:r>
              <a:rPr lang="ru-RU" sz="1400" b="1" dirty="0"/>
              <a:t>Павел </a:t>
            </a:r>
            <a:r>
              <a:rPr lang="ru-RU" sz="1400" b="1" dirty="0" err="1"/>
              <a:t>Ладыгин</a:t>
            </a:r>
            <a:r>
              <a:rPr lang="ru-RU" sz="1400" b="1" dirty="0"/>
              <a:t>. </a:t>
            </a:r>
            <a:r>
              <a:rPr lang="ru-RU" sz="1400" dirty="0"/>
              <a:t>«Я выпускник Государственного Университета по Землеустройству по специальности архитектор, и уже работаю по этой специальности. Конечно, школа во многом определила и последующий вектор моего образования. </a:t>
            </a:r>
          </a:p>
          <a:p>
            <a:r>
              <a:rPr lang="ru-RU" sz="1400" dirty="0"/>
              <a:t>    </a:t>
            </a:r>
            <a:r>
              <a:rPr lang="ru-RU" sz="1400" b="1" dirty="0"/>
              <a:t>Елена Вячеславовна </a:t>
            </a:r>
            <a:r>
              <a:rPr lang="ru-RU" sz="1400" b="1" dirty="0" err="1"/>
              <a:t>Шишлянникова</a:t>
            </a:r>
            <a:r>
              <a:rPr lang="ru-RU" sz="1400" b="1" dirty="0"/>
              <a:t>  </a:t>
            </a:r>
            <a:r>
              <a:rPr lang="ru-RU" sz="1400" dirty="0"/>
              <a:t>вела у ИЗО, черчение, а в дальнейшем и МХК. Я бы хотел сказать, что </a:t>
            </a:r>
            <a:r>
              <a:rPr lang="ru-RU" sz="1400" b="1" dirty="0"/>
              <a:t>это настоящий профессионал своего дела. Она не только учитель, но и художник; </a:t>
            </a:r>
            <a:r>
              <a:rPr lang="ru-RU" sz="1400" dirty="0"/>
              <a:t>её выставки неоднократно проходили в нашем городе. Возможно, это определяет и столь </a:t>
            </a:r>
            <a:r>
              <a:rPr lang="ru-RU" sz="1400" b="1" dirty="0"/>
              <a:t>творческие методы в её преподавании. На занятиях Елены Вячеславовны рисуют все</a:t>
            </a:r>
            <a:r>
              <a:rPr lang="ru-RU" sz="1400" dirty="0"/>
              <a:t>! Я благодарен ей и за занятия по черчению, которые помогали мне не только брать призовые места на олимпиадах, но и при поступлении в ВУЗ. В 2014 году </a:t>
            </a:r>
            <a:r>
              <a:rPr lang="ru-RU" sz="1400" b="1" dirty="0">
                <a:solidFill>
                  <a:srgbClr val="C00000"/>
                </a:solidFill>
              </a:rPr>
              <a:t>я стал призёром заключительного этапа всероссийской олимпиады школьников по МХК.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b="1" dirty="0"/>
              <a:t>Творческие задания, которые даёт Елена Вячеславовна на своих занятиях, не только развивают у школьников мелкую моторику, фантазию и чувство цвета или вкуса, но и направлены на изучение конкретных художественных приёмов, различных техник. </a:t>
            </a:r>
            <a:r>
              <a:rPr lang="ru-RU" sz="1400" dirty="0"/>
              <a:t>Её ученики не испытывают трудностей при поступлении в художественные школы, многие хотят получить творческие специальности в области изобразительного искусства».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32684" t="12201" r="24813" b="46850"/>
          <a:stretch/>
        </p:blipFill>
        <p:spPr>
          <a:xfrm>
            <a:off x="8769424" y="3501008"/>
            <a:ext cx="1136576" cy="164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2348880"/>
            <a:ext cx="9906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Успешное поступление учеников </a:t>
            </a:r>
            <a:r>
              <a:rPr lang="ru-RU" sz="1600" b="1" dirty="0" err="1"/>
              <a:t>Шишлянниковой</a:t>
            </a:r>
            <a:r>
              <a:rPr lang="ru-RU" sz="1600" b="1" dirty="0"/>
              <a:t> Е.В. в ВУЗы с профилирующими предметами искусство и графика, в том числе на бюджетные места,  свидетельствует о качественной подготовке  учащихся к поступлению, и продолжению обучения в системе высшего профессионального образования.</a:t>
            </a: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00472" y="81677"/>
            <a:ext cx="7416824" cy="6503908"/>
          </a:xfrm>
          <a:prstGeom prst="wedgeRoundRectCallout">
            <a:avLst>
              <a:gd name="adj1" fmla="val 53472"/>
              <a:gd name="adj2" fmla="val -3367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Смирнова Екатерина Александровна,</a:t>
            </a:r>
          </a:p>
          <a:p>
            <a:r>
              <a:rPr lang="ru-RU" dirty="0">
                <a:latin typeface="+mj-lt"/>
              </a:rPr>
              <a:t> преподаватель Дубненской школы искусств «Вдохновение», мама учащегося 5 б класса гимназии №8</a:t>
            </a:r>
          </a:p>
          <a:p>
            <a:endParaRPr lang="ru-RU" dirty="0">
              <a:latin typeface="+mj-lt"/>
            </a:endParaRPr>
          </a:p>
          <a:p>
            <a:r>
              <a:rPr lang="ru-RU" sz="1600" dirty="0">
                <a:latin typeface="+mj-lt"/>
              </a:rPr>
              <a:t>        </a:t>
            </a:r>
            <a:r>
              <a:rPr lang="ru-RU" sz="1600" dirty="0" err="1">
                <a:latin typeface="+mj-lt"/>
              </a:rPr>
              <a:t>Шишлянникова</a:t>
            </a:r>
            <a:r>
              <a:rPr lang="ru-RU" sz="1600" dirty="0">
                <a:latin typeface="+mj-lt"/>
              </a:rPr>
              <a:t> Елена Вячеславовна - моя учительница рисования и черчения.  Я закончила школу 2000 г., и поступила во Владимирский Государственный  Университет на художественно-графический факультет. Мое решение стать учителем рисования определили уроки рисования Елены Вячеславовны.</a:t>
            </a:r>
          </a:p>
          <a:p>
            <a:r>
              <a:rPr lang="ru-RU" sz="1600" dirty="0">
                <a:latin typeface="+mj-lt"/>
              </a:rPr>
              <a:t>   Высокая культура педагога, ее глубокие знания об искусстве и умение передать детям любовь к своему предмету вызывали уважение учащихся.</a:t>
            </a:r>
          </a:p>
          <a:p>
            <a:r>
              <a:rPr lang="ru-RU" sz="1600" dirty="0">
                <a:latin typeface="+mj-lt"/>
              </a:rPr>
              <a:t>   Она умеет развивать у детей чувство хорошего вкуса, стремление больше знать о живописи, графике, видеть прекрасное в обыденной жизни. </a:t>
            </a:r>
          </a:p>
          <a:p>
            <a:r>
              <a:rPr lang="ru-RU" sz="1600" dirty="0">
                <a:latin typeface="+mj-lt"/>
              </a:rPr>
              <a:t>   Елена Вячеславовна мудрый педагог, ее преподавательская требовательность сочетается с добрым, сердечным отношением к детям. Это настоящий друг учеников, который может дать добрый совет, оказать помощь. Это светлый, добрый и жизнерадостный человек. Мой сын и его одноклассники  с удовольствием идут на уроки ИЗО, и учатся не только рисовать, но и общению. </a:t>
            </a:r>
          </a:p>
          <a:p>
            <a:r>
              <a:rPr lang="ru-RU" sz="1600" dirty="0">
                <a:latin typeface="+mj-lt"/>
              </a:rPr>
              <a:t>Я благодарна Елене Вячеславовне за то, что она научила меня понимать каким должен быть учитель, а теперь учит моего сына!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6546" t="3287" r="14898" b="7954"/>
          <a:stretch/>
        </p:blipFill>
        <p:spPr>
          <a:xfrm>
            <a:off x="7473280" y="188640"/>
            <a:ext cx="198422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Павел\Desktop\IMG-20200210-WA0001.jpg"/>
          <p:cNvPicPr>
            <a:picLocks noChangeAspect="1" noChangeArrowheads="1"/>
          </p:cNvPicPr>
          <p:nvPr/>
        </p:nvPicPr>
        <p:blipFill>
          <a:blip r:embed="rId3" cstate="print"/>
          <a:srcRect l="3334" t="13251" r="3334" b="14300"/>
          <a:stretch>
            <a:fillRect/>
          </a:stretch>
        </p:blipFill>
        <p:spPr bwMode="auto">
          <a:xfrm>
            <a:off x="7113240" y="2537484"/>
            <a:ext cx="1872208" cy="258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Павел\Desktop\IMG-20200210-WA0002.jpg"/>
          <p:cNvPicPr>
            <a:picLocks noChangeAspect="1" noChangeArrowheads="1"/>
          </p:cNvPicPr>
          <p:nvPr/>
        </p:nvPicPr>
        <p:blipFill>
          <a:blip r:embed="rId4" cstate="print"/>
          <a:srcRect l="5477" t="12403" r="4451" b="11835"/>
          <a:stretch>
            <a:fillRect/>
          </a:stretch>
        </p:blipFill>
        <p:spPr bwMode="auto">
          <a:xfrm>
            <a:off x="7977336" y="4077073"/>
            <a:ext cx="192866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61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776508"/>
              </p:ext>
            </p:extLst>
          </p:nvPr>
        </p:nvGraphicFramePr>
        <p:xfrm>
          <a:off x="272480" y="188640"/>
          <a:ext cx="936104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Показателем, независимо оценивающим профессиональные достижения </a:t>
                      </a:r>
                      <a:r>
                        <a:rPr kumimoji="0" lang="ru-RU" sz="1600" b="1" kern="120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Шишлянниковой</a:t>
                      </a:r>
                      <a:r>
                        <a:rPr kumimoji="0" lang="ru-RU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Е.В., можно считать: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результаты  распределения выплат стимулирующего характера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утвержденные Управляющим советом гимназии №8.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При установлении выплат стимулирующего характера соблюдены условия: -  государственно-общественный характер установления выплат; гласность, демократичность процесса установления выплат; использование основных показателей деятельности школы № 8; комплексная оценка деятельности </a:t>
                      </a:r>
                      <a:r>
                        <a:rPr kumimoji="0" lang="ru-RU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Шишлянниковой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Е.В. (оценка по 100-балльной шкале)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ru-RU" sz="1600" b="1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Критерии оценки    деятельности </a:t>
                      </a:r>
                      <a:r>
                        <a:rPr kumimoji="0" lang="ru-RU" sz="1600" b="1" u="sng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Шишлянниковой</a:t>
                      </a:r>
                      <a:r>
                        <a:rPr kumimoji="0" lang="ru-RU" sz="1600" b="1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Е.В. Управляющим советом: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Успешность  учебной   работы (динамика учебных достижений учащихся, в т.ч. на внешкольных олимпиадах, конкурсах, конференциях и творческих проектах)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Активность во внеурочной, воспитательной деятельности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Обобщение и распространение передового педагогического опыта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Методическая работа, направленная на инновационную и экспериментальную деятельность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Использование современных педагогических технологий (в т.ч. информационно-коммуникационных, </a:t>
                      </a:r>
                      <a:r>
                        <a:rPr kumimoji="0" lang="ru-RU" sz="16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здоровьесберегающих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 в  процессе обучения предмету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Повышение квалификации, профессиональная подготовка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Исполнительская дисциплина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4528" y="4536094"/>
            <a:ext cx="79208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Балльная оценка профессиональной деятельности </a:t>
            </a:r>
            <a:r>
              <a:rPr kumimoji="0" lang="ru-RU" sz="14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Шишлянниковой</a:t>
            </a: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Е.В.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 установлении размера выплат стимулирующего характера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55760"/>
              </p:ext>
            </p:extLst>
          </p:nvPr>
        </p:nvGraphicFramePr>
        <p:xfrm>
          <a:off x="336417" y="5085184"/>
          <a:ext cx="9145016" cy="1557996"/>
        </p:xfrm>
        <a:graphic>
          <a:graphicData uri="http://schemas.openxmlformats.org/drawingml/2006/table">
            <a:tbl>
              <a:tblPr/>
              <a:tblGrid>
                <a:gridCol w="2924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3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Период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7C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Общий балл Шишлянниковой Е.В.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7C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Средний балл по школе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7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Cambria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 полугодие 2017-2018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latin typeface="Cambria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Cambria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 полугодие 2017-2018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>
                          <a:latin typeface="Cambria"/>
                          <a:ea typeface="Times New Roman"/>
                          <a:cs typeface="Times New Roman"/>
                        </a:rPr>
                        <a:t>72,7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Cambria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 полугодие 2018-2019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Cambria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 полугодие 2019-2020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69,8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Cambria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 полугодие 2019-2020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latin typeface="Cambria"/>
                          <a:ea typeface="Times New Roman"/>
                          <a:cs typeface="Times New Roman"/>
                        </a:rPr>
                        <a:t>72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33" marR="6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Круговая стрелка 8"/>
          <p:cNvSpPr/>
          <p:nvPr/>
        </p:nvSpPr>
        <p:spPr>
          <a:xfrm rot="17162884" flipH="1" flipV="1">
            <a:off x="8166717" y="3810347"/>
            <a:ext cx="1133404" cy="124745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9065" y="5584326"/>
            <a:ext cx="1018120" cy="14022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1632"/>
              </p:ext>
            </p:extLst>
          </p:nvPr>
        </p:nvGraphicFramePr>
        <p:xfrm>
          <a:off x="200472" y="66913"/>
          <a:ext cx="9577064" cy="573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2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4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386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Участие в научно-практических конференциях школьников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55">
                <a:tc>
                  <a:txBody>
                    <a:bodyPr/>
                    <a:lstStyle/>
                    <a:p>
                      <a:r>
                        <a:rPr lang="ru-RU" sz="1600" dirty="0"/>
                        <a:t>2015-2016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Научно-исследовательская конференция «Юный исследователь»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 участника, 2 призера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515">
                <a:tc>
                  <a:txBody>
                    <a:bodyPr/>
                    <a:lstStyle/>
                    <a:p>
                      <a:r>
                        <a:rPr lang="ru-RU" sz="1600" dirty="0"/>
                        <a:t>2017-2018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VII</a:t>
                      </a:r>
                      <a:r>
                        <a:rPr lang="ru-RU" sz="1600" dirty="0"/>
                        <a:t> Научно-исследовательская конференция «Юный исследователь»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Победитель - 2,</a:t>
                      </a:r>
                    </a:p>
                    <a:p>
                      <a:r>
                        <a:rPr lang="ru-RU" sz="1600" dirty="0"/>
                        <a:t> 2 участника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550">
                <a:tc rowSpan="2">
                  <a:txBody>
                    <a:bodyPr/>
                    <a:lstStyle/>
                    <a:p>
                      <a:r>
                        <a:rPr lang="ru-RU" sz="1600" dirty="0"/>
                        <a:t>2018-2019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VII Научно-исследовательская конференция «Шаг в науку»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 участника, </a:t>
                      </a:r>
                    </a:p>
                    <a:p>
                      <a:r>
                        <a:rPr lang="ru-RU" sz="1600" dirty="0"/>
                        <a:t>2 победителя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Школьный уровень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61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III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ru-RU" sz="1600" b="1" baseline="0" dirty="0"/>
                        <a:t>межрегиональная </a:t>
                      </a:r>
                      <a:r>
                        <a:rPr lang="ru-RU" sz="1600" dirty="0"/>
                        <a:t>научно-познавательная конференция младших школьников «Первые шаги в науку»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sng" dirty="0"/>
                        <a:t>1 –Победитель</a:t>
                      </a:r>
                    </a:p>
                    <a:p>
                      <a:r>
                        <a:rPr lang="ru-RU" sz="1600" dirty="0" err="1"/>
                        <a:t>Дороженко</a:t>
                      </a:r>
                      <a:r>
                        <a:rPr lang="ru-RU" sz="1600" dirty="0"/>
                        <a:t> Екатерина 2 </a:t>
                      </a:r>
                      <a:r>
                        <a:rPr lang="ru-RU" sz="1600" dirty="0" err="1"/>
                        <a:t>кл</a:t>
                      </a:r>
                      <a:endParaRPr lang="ru-RU" sz="1600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Региональный уровень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312">
                <a:tc rowSpan="2">
                  <a:txBody>
                    <a:bodyPr/>
                    <a:lstStyle/>
                    <a:p>
                      <a:r>
                        <a:rPr lang="ru-RU" sz="1600" dirty="0"/>
                        <a:t>2019-2020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городская научно-исследовательская</a:t>
                      </a:r>
                    </a:p>
                    <a:p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конференция школьников 5-7(8)-</a:t>
                      </a:r>
                      <a:r>
                        <a:rPr kumimoji="0" lang="ru-RU" sz="16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ых</a:t>
                      </a: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классов «Юный исследователь»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  <a:r>
                        <a:rPr lang="en-US" sz="1600" dirty="0"/>
                        <a:t> </a:t>
                      </a:r>
                      <a:r>
                        <a:rPr lang="ru-RU" sz="1600" dirty="0"/>
                        <a:t>участника- </a:t>
                      </a:r>
                    </a:p>
                    <a:p>
                      <a:r>
                        <a:rPr lang="ru-RU" sz="1600" dirty="0"/>
                        <a:t>2 победителя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Муниципальный уровень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8773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VIII </a:t>
                      </a:r>
                      <a:r>
                        <a:rPr kumimoji="0"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</a:t>
                      </a: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 научно-исследовательских  и творческих работ учащихся «СТАРТ В НАУКЕ»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 победитель Смирнов С. 6 </a:t>
                      </a:r>
                      <a:r>
                        <a:rPr lang="ru-RU" sz="1600" dirty="0" err="1"/>
                        <a:t>кл</a:t>
                      </a:r>
                      <a:r>
                        <a:rPr lang="ru-RU" sz="16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Международный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9626">
                <a:tc>
                  <a:txBody>
                    <a:bodyPr/>
                    <a:lstStyle/>
                    <a:p>
                      <a:r>
                        <a:rPr lang="ru-RU" sz="1600" dirty="0"/>
                        <a:t>2020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IV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ru-RU" sz="1600" b="1" baseline="0" dirty="0"/>
                        <a:t>межрегиональная </a:t>
                      </a:r>
                      <a:r>
                        <a:rPr lang="ru-RU" sz="1600" dirty="0"/>
                        <a:t>научно-познавательная конференция младших школьников «Первые шаги в науку»</a:t>
                      </a:r>
                    </a:p>
                    <a:p>
                      <a:endParaRPr kumimoji="0" lang="ru-RU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 участник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Региональный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517232"/>
            <a:ext cx="9906000" cy="615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За 3 года приняло участие в городской научно-практической конференции </a:t>
            </a:r>
          </a:p>
          <a:p>
            <a:pPr algn="ctr"/>
            <a:r>
              <a:rPr lang="ru-RU" b="1" dirty="0"/>
              <a:t>10 учащихся из них- 8 победителей  2 призера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990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Наблюдается 100% результативность участия в конференциях </a:t>
            </a:r>
          </a:p>
          <a:p>
            <a:pPr algn="ctr"/>
            <a:r>
              <a:rPr lang="ru-RU" b="1" dirty="0"/>
              <a:t>школьного и муниципального уровня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47003"/>
              </p:ext>
            </p:extLst>
          </p:nvPr>
        </p:nvGraphicFramePr>
        <p:xfrm>
          <a:off x="128465" y="37394"/>
          <a:ext cx="9777535" cy="50297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9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423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Участие школьников в олимпиадах по предмету ИСКУССТВО, МХК и ИЗО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440">
                <a:tc rowSpan="3">
                  <a:txBody>
                    <a:bodyPr/>
                    <a:lstStyle/>
                    <a:p>
                      <a:r>
                        <a:rPr lang="ru-RU" sz="1400" dirty="0"/>
                        <a:t>2016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Муниципальный этап Всероссийской олимпиады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8 участников</a:t>
                      </a:r>
                    </a:p>
                    <a:p>
                      <a:r>
                        <a:rPr lang="ru-RU" sz="1400" dirty="0"/>
                        <a:t>1 победитель 2 призера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Муниципальный уровень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535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VIII Международная олимпиада по МХК для 8–9 классов от проекта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"/>
                        </a:rPr>
                        <a:t>https://mega-talant.com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 участника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Международный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225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Всероссийская олимпиада по МХК для 8-9 классов. Зимний сезон от проекта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linkClick r:id="rId3"/>
                        </a:rPr>
                        <a:t>https://mega-talant.com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участников -8 победителей </a:t>
                      </a:r>
                    </a:p>
                    <a:p>
                      <a:r>
                        <a:rPr lang="ru-RU" sz="1400" dirty="0"/>
                        <a:t>1 призер,</a:t>
                      </a:r>
                      <a:r>
                        <a:rPr lang="ru-RU" sz="1400" baseline="0" dirty="0"/>
                        <a:t> 1 сертификат участника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Всероссийский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484"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2017-2018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Муниципальный этап Всероссийской олимпиады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9 участников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Муниципальный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18 участников  4 призера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Школьный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5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2019</a:t>
                      </a:r>
                    </a:p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XIII Международная олимпиада по ИЗО для 1–4 классов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https://mega-talant.com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участников – 6 победителей</a:t>
                      </a:r>
                    </a:p>
                    <a:p>
                      <a:r>
                        <a:rPr lang="ru-RU" sz="1400" dirty="0"/>
                        <a:t>4 призера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Международный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Муниципальный этап Всероссийской олимпиады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 участников -1 призер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Муниципальный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3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5301208"/>
            <a:ext cx="2335668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16" y="4365104"/>
            <a:ext cx="1208584" cy="17094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4" y="4581128"/>
            <a:ext cx="1217262" cy="172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1217538" cy="172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8" y="4581128"/>
            <a:ext cx="1167306" cy="165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8" y="4509120"/>
            <a:ext cx="1232369" cy="174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6" y="4509120"/>
            <a:ext cx="976398" cy="138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5" y="5252313"/>
            <a:ext cx="2271461" cy="160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4509120"/>
            <a:ext cx="1215806" cy="171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6225" y="5467128"/>
            <a:ext cx="1017183" cy="14009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5789054"/>
            <a:ext cx="1512168" cy="106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4653136"/>
            <a:ext cx="1973670" cy="139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4365104"/>
            <a:ext cx="1215969" cy="171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877272"/>
            <a:ext cx="502978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За 3 года приняло участие в олимпиадах различного уровня 58 учащихся. </a:t>
            </a:r>
          </a:p>
          <a:p>
            <a:pPr algn="ctr"/>
            <a:r>
              <a:rPr lang="ru-RU" b="1" dirty="0"/>
              <a:t>Из них 15 победителей,14 призеров</a:t>
            </a:r>
          </a:p>
        </p:txBody>
      </p:sp>
    </p:spTree>
    <p:extLst>
      <p:ext uri="{BB962C8B-B14F-4D97-AF65-F5344CB8AC3E}">
        <p14:creationId xmlns:p14="http://schemas.microsoft.com/office/powerpoint/2010/main" val="2565862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30469" t="53452" r="6857" b="12102"/>
          <a:stretch>
            <a:fillRect/>
          </a:stretch>
        </p:blipFill>
        <p:spPr bwMode="auto">
          <a:xfrm>
            <a:off x="2544717" y="196345"/>
            <a:ext cx="6230962" cy="2928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5" descr="C:\Users\Павел\Desktop\ВСЕ ДЛЯ ПНПО2018-19\пнпо2019\сканы\Рисунок16.png"/>
          <p:cNvPicPr>
            <a:picLocks noChangeAspect="1" noChangeArrowheads="1"/>
          </p:cNvPicPr>
          <p:nvPr/>
        </p:nvPicPr>
        <p:blipFill>
          <a:blip r:embed="rId3" cstate="print"/>
          <a:srcRect l="4307" t="3986" r="3097" b="8325"/>
          <a:stretch>
            <a:fillRect/>
          </a:stretch>
        </p:blipFill>
        <p:spPr bwMode="auto">
          <a:xfrm>
            <a:off x="2260505" y="2989582"/>
            <a:ext cx="2582362" cy="374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Павел\Desktop\ВСЕ ДЛЯ ПНПО2018-19\пнпо2019\сканы\Рисунок9.png"/>
          <p:cNvPicPr>
            <a:picLocks noChangeAspect="1" noChangeArrowheads="1"/>
          </p:cNvPicPr>
          <p:nvPr/>
        </p:nvPicPr>
        <p:blipFill>
          <a:blip r:embed="rId4" cstate="print"/>
          <a:srcRect r="1487" b="7374"/>
          <a:stretch>
            <a:fillRect/>
          </a:stretch>
        </p:blipFill>
        <p:spPr bwMode="auto">
          <a:xfrm>
            <a:off x="78216" y="832429"/>
            <a:ext cx="2045357" cy="276792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Надпись 2"/>
          <p:cNvSpPr txBox="1">
            <a:spLocks noChangeArrowheads="1"/>
          </p:cNvSpPr>
          <p:nvPr/>
        </p:nvSpPr>
        <p:spPr bwMode="auto">
          <a:xfrm>
            <a:off x="200472" y="188640"/>
            <a:ext cx="9487919" cy="864096"/>
          </a:xfrm>
          <a:prstGeom prst="rect">
            <a:avLst/>
          </a:prstGeom>
          <a:solidFill>
            <a:srgbClr val="C0504D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Успешный опыт преподавания и современная модернизированная система организации уроков изобразительного искусства имеют широкий отклик у коллег города и страны. Методика Шишлянниковой Е.В. используется во многих интернет сообществах.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8000" r="8447" b="5901"/>
          <a:stretch/>
        </p:blipFill>
        <p:spPr>
          <a:xfrm>
            <a:off x="139172" y="3025345"/>
            <a:ext cx="2259427" cy="32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/>
          <a:srcRect l="15835" t="46123" r="45638" b="16401"/>
          <a:stretch/>
        </p:blipFill>
        <p:spPr>
          <a:xfrm>
            <a:off x="4434933" y="3233448"/>
            <a:ext cx="3381492" cy="229666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C:\Users\Павел\Desktop\ВСЕ ДЛЯ ПНПО2018-19\пнпо2019\сканы\Рисунок8.png"/>
          <p:cNvPicPr>
            <a:picLocks noChangeAspect="1" noChangeArrowheads="1"/>
          </p:cNvPicPr>
          <p:nvPr/>
        </p:nvPicPr>
        <p:blipFill>
          <a:blip r:embed="rId7" cstate="print"/>
          <a:srcRect b="8223"/>
          <a:stretch>
            <a:fillRect/>
          </a:stretch>
        </p:blipFill>
        <p:spPr bwMode="auto">
          <a:xfrm>
            <a:off x="7187112" y="2691780"/>
            <a:ext cx="2380188" cy="331809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" y="6017195"/>
            <a:ext cx="9567300" cy="823307"/>
          </a:xfrm>
          <a:prstGeom prst="rect">
            <a:avLst/>
          </a:prstGeom>
          <a:solidFill>
            <a:srgbClr val="C0504D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cs typeface="Arial" pitchFamily="34" charset="0"/>
              </a:rPr>
              <a:t>Качественная и результативная  подготовка  учеников в творческих конкурсах  и олимпиадах отмечается организаторами  муниципальных, областных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cs typeface="Arial" pitchFamily="34" charset="0"/>
              </a:rPr>
              <a:t>  и всероссийских конкурсов.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9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811529"/>
              </p:ext>
            </p:extLst>
          </p:nvPr>
        </p:nvGraphicFramePr>
        <p:xfrm>
          <a:off x="0" y="476672"/>
          <a:ext cx="9906000" cy="61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9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847">
                <a:tc>
                  <a:txBody>
                    <a:bodyPr/>
                    <a:lstStyle/>
                    <a:p>
                      <a:r>
                        <a:rPr lang="ru-RU" sz="1600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Форма представления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627">
                <a:tc>
                  <a:txBody>
                    <a:bodyPr/>
                    <a:lstStyle/>
                    <a:p>
                      <a:r>
                        <a:rPr lang="ru-RU" sz="1400" b="1" dirty="0"/>
                        <a:t>2.1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/>
                        <a:t>Характеристика контингента учащихся</a:t>
                      </a:r>
                    </a:p>
                    <a:p>
                      <a:endParaRPr kumimoji="0" lang="ru-RU" sz="1400" b="1" kern="1200" dirty="0"/>
                    </a:p>
                    <a:p>
                      <a:r>
                        <a:rPr kumimoji="0" lang="ru-RU" sz="1400" b="1" kern="1200" dirty="0" err="1"/>
                        <a:t>Шишлянникова</a:t>
                      </a:r>
                      <a:r>
                        <a:rPr kumimoji="0" lang="ru-RU" sz="1400" b="1" kern="1200" dirty="0"/>
                        <a:t> Елена Вячеславовна на 2019-2020   учебный год работает с 1 по 8 класс.</a:t>
                      </a:r>
                      <a:endParaRPr lang="ru-RU" sz="1400" b="1" dirty="0"/>
                    </a:p>
                    <a:p>
                      <a:endParaRPr kumimoji="0" lang="ru-RU" sz="1400" kern="1200" dirty="0"/>
                    </a:p>
                    <a:p>
                      <a:endParaRPr kumimoji="0" lang="ru-RU" sz="1400" kern="1200" dirty="0"/>
                    </a:p>
                    <a:p>
                      <a:endParaRPr kumimoji="0" lang="ru-RU" sz="1400" kern="1200" dirty="0"/>
                    </a:p>
                    <a:p>
                      <a:r>
                        <a:rPr kumimoji="0" lang="ru-RU" sz="1400" kern="1200" dirty="0"/>
                        <a:t>Основной контингент учащихся составляют дети микрорайона, закреплённого за школой. Это современные ученики, весьма разнообразные по развитию познавательных способностей и мотивации к учебной деятельности. </a:t>
                      </a:r>
                    </a:p>
                    <a:p>
                      <a:r>
                        <a:rPr kumimoji="0" lang="ru-RU" sz="1400" kern="1200" dirty="0"/>
                        <a:t>Среди них дети иностранных граждан. Для них русский язык не является родным, что требует от учителя выбора нестандартных форм и методов обучения. </a:t>
                      </a:r>
                    </a:p>
                    <a:p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/>
                        <a:t> </a:t>
                      </a:r>
                    </a:p>
                    <a:p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52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906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-9045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2.Высокие учебные результаты обучения при их позитивной динамике</a:t>
            </a:r>
            <a:endParaRPr lang="ru-RU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075" name="Рисунок 2" descr="2008_0416русьархит0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8984" y="4869160"/>
            <a:ext cx="237680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Рисунок 4" descr="DSCF24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4869160"/>
            <a:ext cx="2413614" cy="180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43271"/>
              </p:ext>
            </p:extLst>
          </p:nvPr>
        </p:nvGraphicFramePr>
        <p:xfrm>
          <a:off x="3656857" y="1052737"/>
          <a:ext cx="6249144" cy="374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6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70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7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9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83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6093">
                <a:tc gridSpan="10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Статус классов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2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Общеобразовательный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1а	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1в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2в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3в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4г	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ru-RU" sz="1600" dirty="0"/>
                        <a:t>	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	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Гимназический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5в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6а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6б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6в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7б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indent="-8972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                8а</a:t>
                      </a:r>
                    </a:p>
                    <a:p>
                      <a:pPr indent="-8972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8б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9а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9б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7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Профильный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marR="664845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885190" algn="l"/>
                        </a:tabLst>
                      </a:pPr>
                      <a:r>
                        <a:rPr lang="ru-RU" sz="1600" dirty="0"/>
                        <a:t>	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10а</a:t>
                      </a: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/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11а</a:t>
                      </a:r>
                      <a:endParaRPr lang="ru-RU" sz="160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marL="288925" indent="-8972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j-lt"/>
                        <a:ea typeface="Times New Roman"/>
                      </a:endParaRPr>
                    </a:p>
                  </a:txBody>
                  <a:tcPr marL="55279" marR="552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8_0416русьархит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196752"/>
            <a:ext cx="1944216" cy="25517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17230"/>
              </p:ext>
            </p:extLst>
          </p:nvPr>
        </p:nvGraphicFramePr>
        <p:xfrm>
          <a:off x="2345158" y="332656"/>
          <a:ext cx="7560842" cy="338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Характеристика учащихся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2017-18 учебный год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2018-19  учебный год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2019-20</a:t>
                      </a:r>
                      <a:r>
                        <a:rPr lang="ru-RU" sz="1600" b="1" baseline="0" dirty="0">
                          <a:latin typeface="+mj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Всего учеников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534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540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681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Из малообеспеченных семей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Опекаемые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Учащиеся-инвалиды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Учащиеся из многодетных семей</a:t>
                      </a:r>
                      <a:endParaRPr lang="ru-RU" sz="120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Семьи СОП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60712" y="3789040"/>
            <a:ext cx="7545288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 Профессиональное использование собственной методической системы преподавания изобразительного искусства </a:t>
            </a:r>
            <a:r>
              <a:rPr lang="ru-RU" dirty="0" err="1"/>
              <a:t>Шишлянниковой</a:t>
            </a:r>
            <a:r>
              <a:rPr lang="ru-RU" dirty="0"/>
              <a:t> Е.В. дает возможность учащимся добиваться высокого качества знаний и умений по предмету и становиться победителями и призёрами  Международных, Всероссийских, Областных, городских конкурсов, олимпиад. </a:t>
            </a:r>
          </a:p>
          <a:p>
            <a:r>
              <a:rPr lang="ru-RU" dirty="0"/>
              <a:t>Результаты деятельности говорят об эффективной методике преподавания, созданной учителем и адаптированной к контингенту учащихся гимназии школы.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9376" y="6309320"/>
            <a:ext cx="56166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Приложение №2 Дипломы учащихся (На диске)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17972" t="7376" r="32598" b="4322"/>
          <a:stretch/>
        </p:blipFill>
        <p:spPr>
          <a:xfrm>
            <a:off x="272480" y="3861047"/>
            <a:ext cx="1944216" cy="231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23685"/>
              </p:ext>
            </p:extLst>
          </p:nvPr>
        </p:nvGraphicFramePr>
        <p:xfrm>
          <a:off x="1" y="187912"/>
          <a:ext cx="9905998" cy="256459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3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8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2.2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/>
                        <a:t>Качество знаний по предмету </a:t>
                      </a:r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ИЗО за последние</a:t>
                      </a:r>
                      <a:r>
                        <a:rPr kumimoji="0" lang="ru-RU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года в 2-7</a:t>
                      </a:r>
                      <a:r>
                        <a:rPr kumimoji="0" lang="ru-RU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классах</a:t>
                      </a:r>
                      <a:r>
                        <a:rPr kumimoji="0"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800" dirty="0"/>
                    </a:p>
                    <a:p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82">
                <a:tc grid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303">
                <a:tc grid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1003" y="52731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895778"/>
              </p:ext>
            </p:extLst>
          </p:nvPr>
        </p:nvGraphicFramePr>
        <p:xfrm>
          <a:off x="100236" y="1122491"/>
          <a:ext cx="9705528" cy="183336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3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2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63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78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j-lt"/>
                        </a:rPr>
                        <a:t>1-7класс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+mj-lt"/>
                        </a:rPr>
                        <a:t>2017/ 2018 уч. г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2018/2019 уч. 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+mj-lt"/>
                          <a:ea typeface="Calibri"/>
                          <a:cs typeface="Times New Roman"/>
                        </a:rPr>
                        <a:t>2019-2020 </a:t>
                      </a:r>
                      <a:r>
                        <a:rPr lang="ru-RU" sz="1600" b="1" dirty="0" err="1">
                          <a:latin typeface="+mj-lt"/>
                          <a:ea typeface="Calibri"/>
                          <a:cs typeface="Times New Roman"/>
                        </a:rPr>
                        <a:t>уч.г</a:t>
                      </a:r>
                      <a:r>
                        <a:rPr lang="ru-RU" sz="1600" b="1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latin typeface="+mj-lt"/>
                        </a:rPr>
                        <a:t>Общее</a:t>
                      </a:r>
                      <a:br>
                        <a:rPr lang="ru-RU" sz="1600">
                          <a:latin typeface="+mj-lt"/>
                        </a:rPr>
                      </a:br>
                      <a:r>
                        <a:rPr lang="ru-RU" sz="1600">
                          <a:latin typeface="+mj-lt"/>
                        </a:rPr>
                        <a:t>кол-во учащихся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Учащиеся, 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успевающие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на «4» и «5»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Общее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кол-во учащихся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Учащиеся, 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успевающие</a:t>
                      </a:r>
                      <a:br>
                        <a:rPr lang="ru-RU" sz="1600" dirty="0">
                          <a:latin typeface="+mj-lt"/>
                        </a:rPr>
                      </a:br>
                      <a:r>
                        <a:rPr lang="ru-RU" sz="1600" dirty="0">
                          <a:latin typeface="+mj-lt"/>
                        </a:rPr>
                        <a:t>на «4» и «5»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latin typeface="+mj-lt"/>
                        </a:rPr>
                        <a:t>Общее</a:t>
                      </a:r>
                      <a:br>
                        <a:rPr lang="ru-RU" sz="1600">
                          <a:latin typeface="+mj-lt"/>
                        </a:rPr>
                      </a:br>
                      <a:r>
                        <a:rPr lang="ru-RU" sz="1600">
                          <a:latin typeface="+mj-lt"/>
                        </a:rPr>
                        <a:t>кол-во учащихся</a:t>
                      </a:r>
                      <a:endParaRPr lang="ru-RU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Учащиеся, успевающие на «4» и «5»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Итоговый показатель за год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440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j-lt"/>
                        </a:rPr>
                        <a:t>89%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487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j-lt"/>
                        </a:rPr>
                        <a:t>90%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+mj-lt"/>
                        </a:rPr>
                        <a:t>466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j-lt"/>
                        </a:rPr>
                        <a:t>93%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657681"/>
            <a:ext cx="990600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/>
              <a:t>Качество знаний по ИЗОБРАЗИТЕЛЬНОМУ ИСКУССТВУ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1792888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456" y="5657671"/>
            <a:ext cx="984954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Учащиеся </a:t>
            </a:r>
            <a:r>
              <a:rPr lang="ru-RU" b="1" dirty="0" err="1"/>
              <a:t>Шишлянниковой</a:t>
            </a:r>
            <a:r>
              <a:rPr lang="ru-RU" b="1" dirty="0"/>
              <a:t> Е.В. подтверждают стабильно высокое качество знаний по предмету изобразительное искусство. Учитель целенаправленно работает над повышением качества знаний школьников, используя для этого педагогику сотрудничества, интерактивные формы работы. 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51572511"/>
              </p:ext>
            </p:extLst>
          </p:nvPr>
        </p:nvGraphicFramePr>
        <p:xfrm>
          <a:off x="1136576" y="2780928"/>
          <a:ext cx="813690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5085184"/>
            <a:ext cx="99060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За 3 года по предмету изобразительное искусство наблюдается стабильно высокое качество знаний (среднее значение 90 %)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21327"/>
              </p:ext>
            </p:extLst>
          </p:nvPr>
        </p:nvGraphicFramePr>
        <p:xfrm>
          <a:off x="0" y="187913"/>
          <a:ext cx="9905999" cy="4578982"/>
        </p:xfrm>
        <a:graphic>
          <a:graphicData uri="http://schemas.openxmlformats.org/drawingml/2006/table">
            <a:tbl>
              <a:tblPr firstRow="1" bandRow="1">
                <a:solidFill>
                  <a:schemeClr val="accent5">
                    <a:lumMod val="75000"/>
                  </a:schemeClr>
                </a:solidFill>
                <a:tableStyleId>{5C22544A-7EE6-4342-B048-85BDC9FD1C3A}</a:tableStyleId>
              </a:tblPr>
              <a:tblGrid>
                <a:gridCol w="920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6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783">
                <a:tc>
                  <a:txBody>
                    <a:bodyPr/>
                    <a:lstStyle/>
                    <a:p>
                      <a:r>
                        <a:rPr lang="ru-RU" sz="1600" dirty="0"/>
                        <a:t>2.2.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Качество знаний по предмету ИСКУССТВО за последние</a:t>
                      </a:r>
                      <a:r>
                        <a:rPr kumimoji="0"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года в 9 </a:t>
                      </a:r>
                      <a:r>
                        <a:rPr kumimoji="0"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классах</a:t>
                      </a: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31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0"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293096"/>
            <a:ext cx="5889104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Высокое качество знаний по предмету ИСКУССТВО является результатом дифференцированного, личностно-ориентированного подхода, применение современных образовательных технологий, позволяющего  реализовать личностный потенциал каждого ребенка.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61112" y="4365104"/>
            <a:ext cx="3944888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За 3 года по предмету ИСКУССТВО в 9 </a:t>
            </a:r>
            <a:r>
              <a:rPr lang="ru-RU" sz="1400" b="1" dirty="0" err="1">
                <a:solidFill>
                  <a:schemeClr val="tx1"/>
                </a:solidFill>
              </a:rPr>
              <a:t>кл</a:t>
            </a:r>
            <a:r>
              <a:rPr lang="ru-RU" sz="1400" b="1" dirty="0">
                <a:solidFill>
                  <a:schemeClr val="tx1"/>
                </a:solidFill>
              </a:rPr>
              <a:t>. наблюдается стабильно высокое качество знаний 100%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12061668"/>
              </p:ext>
            </p:extLst>
          </p:nvPr>
        </p:nvGraphicFramePr>
        <p:xfrm>
          <a:off x="5529064" y="836712"/>
          <a:ext cx="396044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32533" t="24235" r="19872" b="11782"/>
          <a:stretch>
            <a:fillRect/>
          </a:stretch>
        </p:blipFill>
        <p:spPr bwMode="auto">
          <a:xfrm>
            <a:off x="0" y="836712"/>
            <a:ext cx="531304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0" y="5534561"/>
            <a:ext cx="9906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 </a:t>
            </a:r>
            <a:r>
              <a:rPr lang="ru-RU" sz="1600" dirty="0" err="1"/>
              <a:t>Шишлянниковой</a:t>
            </a:r>
            <a:r>
              <a:rPr lang="ru-RU" sz="1600" dirty="0"/>
              <a:t> Е.В. в качестве особой формы аттестации, обеспечивающей состояние успеха учеников и  их </a:t>
            </a:r>
            <a:r>
              <a:rPr lang="ru-RU" sz="1600" u="sng" dirty="0"/>
              <a:t>желание повысить отметку по предмету искусство (9 </a:t>
            </a:r>
            <a:r>
              <a:rPr lang="ru-RU" sz="1600" u="sng" dirty="0" err="1"/>
              <a:t>кл</a:t>
            </a:r>
            <a:r>
              <a:rPr lang="ru-RU" sz="1600" u="sng" dirty="0"/>
              <a:t>.) </a:t>
            </a:r>
            <a:r>
              <a:rPr lang="ru-RU" sz="1600" dirty="0"/>
              <a:t>и </a:t>
            </a:r>
            <a:r>
              <a:rPr lang="ru-RU" sz="1600" u="sng" dirty="0"/>
              <a:t>изобразительное искусство (7 </a:t>
            </a:r>
            <a:r>
              <a:rPr lang="ru-RU" sz="1600" u="sng" dirty="0" err="1"/>
              <a:t>кл</a:t>
            </a:r>
            <a:r>
              <a:rPr lang="ru-RU" sz="1600" u="sng" dirty="0"/>
              <a:t>)</a:t>
            </a:r>
            <a:r>
              <a:rPr lang="ru-RU" sz="1600" b="1" u="sng" dirty="0"/>
              <a:t> предложен итоговый творческий и исследовательский проект.</a:t>
            </a:r>
          </a:p>
          <a:p>
            <a:pPr algn="ctr"/>
            <a:r>
              <a:rPr lang="ru-RU" sz="1600" b="1" dirty="0"/>
              <a:t> </a:t>
            </a:r>
            <a:r>
              <a:rPr lang="ru-RU" sz="1600" dirty="0"/>
              <a:t>И как результат - победы на конференциях, олимпиадах и </a:t>
            </a:r>
            <a:r>
              <a:rPr lang="ru-RU" sz="1600" u="sng" dirty="0"/>
              <a:t>высокая оценка в аттестате </a:t>
            </a:r>
            <a:r>
              <a:rPr lang="ru-RU" sz="1600" dirty="0"/>
              <a:t>об основном общем образовании.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28864" y="980728"/>
            <a:ext cx="1561822" cy="46166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hlinkClick r:id="rId4"/>
              </a:rPr>
              <a:t>https://schools.school.mosreg.ru/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645024"/>
            <a:ext cx="9906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Из данных видно, что высокое качество и высокая мотивация в предмете ИЗО за 7 класс способствует высокой мотивации и </a:t>
            </a:r>
            <a:r>
              <a:rPr lang="ru-RU" sz="1400" b="1" u="sng" dirty="0"/>
              <a:t>повышению качества знаний (100%) </a:t>
            </a:r>
            <a:r>
              <a:rPr lang="ru-RU" sz="1400" b="1" dirty="0"/>
              <a:t>в предмете искусство за 9 класс.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92" y="758580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996" y="104553"/>
            <a:ext cx="9769779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Особое внимание </a:t>
            </a:r>
            <a:r>
              <a:rPr lang="ru-RU" sz="1600" dirty="0" err="1"/>
              <a:t>Шишлянникова</a:t>
            </a:r>
            <a:r>
              <a:rPr lang="ru-RU" sz="1600" dirty="0"/>
              <a:t> Е.В. уделяет контрольно-оценочной деятельности в 1 классе при изучении предмета изобразительное искусство, т.к. закладывается основа для дальнейших достижений учащихся.</a:t>
            </a: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82313"/>
              </p:ext>
            </p:extLst>
          </p:nvPr>
        </p:nvGraphicFramePr>
        <p:xfrm>
          <a:off x="88666" y="912468"/>
          <a:ext cx="9688869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Особенности контрольно-оценочной деятельности учащихся 1 класса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ea typeface="Times New Roman" panose="02020603050405020304" pitchFamily="18" charset="0"/>
                        </a:rPr>
                        <a:t>Стартовая диагностическая работа</a:t>
                      </a:r>
                      <a:r>
                        <a:rPr lang="ru-RU" sz="1200" dirty="0">
                          <a:ea typeface="Times New Roman" panose="02020603050405020304" pitchFamily="18" charset="0"/>
                        </a:rPr>
                        <a:t> проводится в начале учебного года и определяет актуальный уровень знаний учащихся, необходимый для продолжения обучения. На основе полученных данных учитель организует коррекционно-дифференцированную работу.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контроль</a:t>
                      </a:r>
                      <a:r>
                        <a:rPr lang="ru-RU" sz="1200" dirty="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позволяет фиксировать степень освоения программного материала во время его изучения. Учитель в соответствии с программой определяет по каждой теме объем знаний и характер специальных умений и навыков, которые формируются в процессе обучения.</a:t>
                      </a:r>
                      <a:endParaRPr lang="ru-RU" sz="1200" dirty="0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Тестовая диагностическая работа</a:t>
                      </a:r>
                      <a:r>
                        <a:rPr lang="ru-RU" sz="1200" dirty="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(“на входе” и “выходе”) включает в себя задания, направленные на проверку пооперационного состава действия, которым необходимо овладеть учащимся в рамках данной учебной задачи.</a:t>
                      </a:r>
                      <a:endParaRPr lang="ru-RU" sz="1200" dirty="0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ea typeface="Times New Roman" panose="02020603050405020304" pitchFamily="18" charset="0"/>
                        </a:rPr>
                        <a:t> Тематическая проверочная работа</a:t>
                      </a:r>
                      <a:r>
                        <a:rPr lang="ru-RU" sz="1200" dirty="0">
                          <a:ea typeface="Times New Roman" panose="02020603050405020304" pitchFamily="18" charset="0"/>
                        </a:rPr>
                        <a:t> проводится по ранее изученной теме, в ходе изучения следующей на этапе решения частных задач, позволяет фиксировать степень освоения программного материала во время его изучения.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i="1" dirty="0"/>
                        <a:t> </a:t>
                      </a:r>
                      <a:r>
                        <a:rPr lang="ru-RU" sz="1200" b="1" i="1" dirty="0"/>
                        <a:t>Итоговая проверочная работа </a:t>
                      </a:r>
                      <a:r>
                        <a:rPr lang="ru-RU" sz="1200" dirty="0"/>
                        <a:t>проводится в конце учебного полугодия, года. В первом классе – только в конце учебного года. Включает все основные темы учебного периода.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16654498"/>
              </p:ext>
            </p:extLst>
          </p:nvPr>
        </p:nvGraphicFramePr>
        <p:xfrm>
          <a:off x="4016896" y="927887"/>
          <a:ext cx="5783235" cy="2581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16896" y="3429000"/>
            <a:ext cx="5783235" cy="25699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Приемы оценочной деятельности учителя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используемые на уроке при </a:t>
            </a:r>
            <a:r>
              <a:rPr lang="ru-RU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безотметочном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обучении: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- оценивание  выполнения  заданий с помощью цветовых сигналов: зелёный – я умею сам, жёлтый – я умею, но не уверен, красный – нужна помощь;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«Лесенка»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- ученики на ступеньках лесенки отмечают как усвоили материал: нижняя ступенька - не понял, вторая ступенька - требуется небольшая помощь или коррекция, верхняя ступенька – ребёнок хорошо усвоил материал и работу может выполнить самостоятельно;</a:t>
            </a:r>
            <a:r>
              <a:rPr lang="ru-RU" sz="1400" b="1" i="1" dirty="0"/>
              <a:t> словесное оценивание</a:t>
            </a:r>
            <a:r>
              <a:rPr lang="ru-RU" sz="1400" dirty="0"/>
              <a:t> </a:t>
            </a:r>
            <a:endParaRPr lang="ru-RU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44887" y="6136961"/>
            <a:ext cx="58326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/>
              <a:t>Наблюдается положительная динамика роста качества  и усвоения  знаний в 1 классе </a:t>
            </a:r>
            <a:endParaRPr lang="ru-RU" sz="16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880992" y="1556792"/>
            <a:ext cx="4608512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24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712136"/>
              </p:ext>
            </p:extLst>
          </p:nvPr>
        </p:nvGraphicFramePr>
        <p:xfrm>
          <a:off x="128465" y="119217"/>
          <a:ext cx="9649071" cy="6232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471">
                <a:tc>
                  <a:txBody>
                    <a:bodyPr/>
                    <a:lstStyle/>
                    <a:p>
                      <a:r>
                        <a:rPr lang="ru-RU" sz="1400" dirty="0"/>
                        <a:t>2.3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Показатели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 учащихся, повысивших итоговую отметку за 2017-2020 г.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165">
                <a:tc rowSpan="2"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Учитель ведет систематический мониторинг успеваемости учащихся, активно используя возможности электронной системы «Школьный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портал», при этом особое внимание обращает на успехи школьников по окончании уровня обучения: начального общего образования, основного общего образования.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kumimoji="0" lang="ru-RU" sz="14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3643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4319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0" lang="ru-RU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81003" y="2263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81003" y="2272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38100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381003" y="22632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50736" y="5101733"/>
            <a:ext cx="655479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/>
              <a:t>Положительная динамика повышения итоговой отметки прослеживается в каждом классе: в среднем 14 % учащихся повышают свои результаты с отметки «4» на отметку «5».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528" y="4221088"/>
            <a:ext cx="2269470" cy="2411223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351208462"/>
              </p:ext>
            </p:extLst>
          </p:nvPr>
        </p:nvGraphicFramePr>
        <p:xfrm>
          <a:off x="2775367" y="764704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2.4. % учащихся, подтвердивших годовую отметку в ходе годовой и итоговой аттестации.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28747"/>
              </p:ext>
            </p:extLst>
          </p:nvPr>
        </p:nvGraphicFramePr>
        <p:xfrm>
          <a:off x="0" y="476672"/>
          <a:ext cx="9705528" cy="413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6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  <a:r>
                        <a:rPr lang="ru-RU" b="0" dirty="0"/>
                        <a:t>Показатели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4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Шишлянниковой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Е.В.  созданы условия для стимулирования учебной мотивации и повышения качества знаний школьников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, что </a:t>
                      </a:r>
                      <a:r>
                        <a:rPr lang="ru-RU" sz="1600" b="0" dirty="0">
                          <a:latin typeface="+mn-lt"/>
                          <a:cs typeface="Times New Roman" panose="02020603050405020304" pitchFamily="18" charset="0"/>
                        </a:rPr>
                        <a:t>дает положительные результаты при защите итогового индивидуального проекта по предмету «Искусство» 9 класс (2018 г.), «Изобразительное искусство» в 7-х классах</a:t>
                      </a:r>
                      <a:r>
                        <a:rPr lang="ru-RU" sz="1600" b="0" baseline="0" dirty="0">
                          <a:latin typeface="+mn-lt"/>
                          <a:cs typeface="Times New Roman" panose="02020603050405020304" pitchFamily="18" charset="0"/>
                        </a:rPr>
                        <a:t> (2020 год)</a:t>
                      </a:r>
                      <a:endParaRPr lang="ru-RU" sz="1800" b="0" baseline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9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4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-1" y="1988840"/>
          <a:ext cx="9674424" cy="2803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7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Пример итогового индивидуального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проекта по предмету ИЗО 7 </a:t>
                      </a:r>
                      <a:r>
                        <a:rPr lang="ru-RU" sz="1600" dirty="0" err="1"/>
                        <a:t>кл</a:t>
                      </a:r>
                      <a:r>
                        <a:rPr lang="ru-RU" sz="1600" dirty="0"/>
                        <a:t>. – </a:t>
                      </a:r>
                    </a:p>
                    <a:p>
                      <a:pPr algn="ctr"/>
                      <a:r>
                        <a:rPr lang="ru-RU" sz="1600" dirty="0"/>
                        <a:t>учащийся </a:t>
                      </a:r>
                      <a:r>
                        <a:rPr lang="ru-RU" sz="1600" dirty="0" err="1"/>
                        <a:t>Киеларски</a:t>
                      </a:r>
                      <a:r>
                        <a:rPr lang="ru-RU" sz="1600" dirty="0"/>
                        <a:t> Леон Стефан.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r>
                        <a:rPr lang="ru-RU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5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«Соединяя берега. Мосты».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Искусствоведение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Победитель </a:t>
                      </a: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X городская научно-исследовательская</a:t>
                      </a:r>
                    </a:p>
                    <a:p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конференция школьников 5-7(8)-</a:t>
                      </a:r>
                      <a:r>
                        <a:rPr kumimoji="0" lang="ru-RU" sz="16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ых</a:t>
                      </a: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классов «Юный исследователь» 2020 г.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600" b="1" dirty="0"/>
                        <a:t>- </a:t>
                      </a:r>
                      <a:r>
                        <a:rPr lang="ru-RU" sz="1600" b="1" u="sng" dirty="0"/>
                        <a:t>Итоговая оценка</a:t>
                      </a:r>
                      <a:r>
                        <a:rPr lang="ru-RU" sz="1600" u="sng" baseline="0" dirty="0"/>
                        <a:t>– </a:t>
                      </a:r>
                      <a:r>
                        <a:rPr lang="ru-RU" sz="1600" baseline="0" dirty="0"/>
                        <a:t>по предмету «Изобразительное искусство» «5» (отлично).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600" baseline="0" dirty="0"/>
                        <a:t>- Сформированная </a:t>
                      </a:r>
                      <a:r>
                        <a:rPr lang="ru-RU" sz="1600" u="sng" baseline="0" dirty="0"/>
                        <a:t>высокая мотивация </a:t>
                      </a:r>
                      <a:r>
                        <a:rPr lang="ru-RU" sz="1600" baseline="0" dirty="0"/>
                        <a:t>к искусству, черчению, архитектуре».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/>
          <a:srcRect l="24071" t="24235" r="11731" b="12766"/>
          <a:stretch>
            <a:fillRect/>
          </a:stretch>
        </p:blipFill>
        <p:spPr bwMode="auto">
          <a:xfrm>
            <a:off x="0" y="3717032"/>
            <a:ext cx="2664296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23762" t="19814" r="8322" b="10485"/>
          <a:stretch>
            <a:fillRect/>
          </a:stretch>
        </p:blipFill>
        <p:spPr bwMode="auto">
          <a:xfrm>
            <a:off x="3296816" y="5023555"/>
            <a:ext cx="3175563" cy="183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22530" t="20446" r="7974" b="10162"/>
          <a:stretch>
            <a:fillRect/>
          </a:stretch>
        </p:blipFill>
        <p:spPr bwMode="auto">
          <a:xfrm>
            <a:off x="6533667" y="5013176"/>
            <a:ext cx="3171861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C:\Users\Павел\Downloads\IMG_20200229_113219_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2927" t="35785" r="31827" b="15108"/>
          <a:stretch>
            <a:fillRect/>
          </a:stretch>
        </p:blipFill>
        <p:spPr bwMode="auto">
          <a:xfrm>
            <a:off x="-32792" y="5229200"/>
            <a:ext cx="3257600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Новый порядок заполнения и выдачи аттестатов вступает в силу 27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136" y="3429000"/>
            <a:ext cx="1800200" cy="9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psv4.userapi.com/c856336/u392196513/docs/d15/258467888f0b/Slayd2.jpg?extra=EewTvgP_m71N_Dl5V_jJl1VB9p8v_Cjg_JajP-dXnXGZfzCCN6kKeNytBdC7PFVQ6fcfdWoyBXfwXN1EHUgVP6cAlziBWTtmuPMyEH1nlXLZSZLVNBDtajROTc5_npFQwxhXsvG6P8akfTzLSNl8y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1" y="2420888"/>
            <a:ext cx="1872208" cy="1053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psv4.userapi.com/c856228/u392196513/docs/d7/e67a62483ee4/Slayd33.jpg?extra=Zun_-6qKJkp4ebUzLWIdZFAdh_eCpYnSuNNuLxhbZKlz7flWn046oyr1btv9ni47CJFUMVT87SrcG09ip_QUQLWRSiEt1T9V3hJ1Lep4034WWReIH_QDrIWcYvC4wvacWIGMshxfBMNZ2OYZPmDBwb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200" y="4365104"/>
            <a:ext cx="2880320" cy="16201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s://psv4.userapi.com/c856228/u392196513/docs/d6/d16a89076607/Slayd35.jpg?extra=KKwrhtRFJ4GCSsZ49VpqJoKLjeAD6OMqXa2C5LFe9PjWbHv0JG58__Di4leEPzqsYkYX19jEQ84HooabDcvCMXI5Va0CV3Zsn9_y4D48hKXgG1_QCTHTyLO29J0kpLNLm3WVHGwqIGjD8ASY9eDI93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48" y="3356992"/>
            <a:ext cx="2232248" cy="12556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https://psv4.userapi.com/c856328/u392196513/docs/d7/4d0362e855d7/IMG_8379.jpg?extra=ADsNKrldZRqznpXcvqb3xzcZiH7vZNZTjJSDCM0bjislQU23tv8961LNnb5Lz2JEAnBrV07o1FQwOSvSfBDJf2-WFY8pcUSU0RO_cHd6ZxoZeVLz6sbUjLV9zq6Gq131_3osvvBwKIcaKGJu97i_pow"/>
          <p:cNvPicPr>
            <a:picLocks noChangeAspect="1" noChangeArrowheads="1"/>
          </p:cNvPicPr>
          <p:nvPr/>
        </p:nvPicPr>
        <p:blipFill>
          <a:blip r:embed="rId6" cstate="print"/>
          <a:srcRect l="16152" t="10316" r="1216" b="30477"/>
          <a:stretch>
            <a:fillRect/>
          </a:stretch>
        </p:blipFill>
        <p:spPr bwMode="auto">
          <a:xfrm>
            <a:off x="3224808" y="4365104"/>
            <a:ext cx="3384376" cy="1616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0"/>
          <a:ext cx="9905999" cy="204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2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ru-RU" sz="1600" dirty="0"/>
                        <a:t>Пример итогового индивидуального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проекта по предмету ИСКУССТВО 9 </a:t>
                      </a:r>
                      <a:r>
                        <a:rPr lang="ru-RU" sz="1600" dirty="0" err="1"/>
                        <a:t>кл</a:t>
                      </a:r>
                      <a:r>
                        <a:rPr lang="ru-RU" sz="1600" dirty="0"/>
                        <a:t>.</a:t>
                      </a:r>
                      <a:r>
                        <a:rPr lang="ru-RU" sz="1600" baseline="0" dirty="0"/>
                        <a:t> учащейся </a:t>
                      </a:r>
                      <a:r>
                        <a:rPr lang="ru-RU" sz="1600" baseline="0" dirty="0" err="1"/>
                        <a:t>Биркле</a:t>
                      </a:r>
                      <a:r>
                        <a:rPr lang="ru-RU" sz="1600" baseline="0" dirty="0"/>
                        <a:t> А.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r>
                        <a:rPr lang="ru-RU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«</a:t>
                      </a:r>
                      <a:r>
                        <a:rPr lang="ru-RU" sz="1600" dirty="0" err="1"/>
                        <a:t>Бионическая</a:t>
                      </a:r>
                      <a:r>
                        <a:rPr lang="ru-RU" sz="1600" dirty="0"/>
                        <a:t> архитектура». «Искусство, вдохновленное природой».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Искусствоведение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sz="1600" b="1" dirty="0"/>
                        <a:t>Победитель</a:t>
                      </a:r>
                      <a:r>
                        <a:rPr lang="ru-RU" sz="1600" b="1" baseline="0" dirty="0"/>
                        <a:t> </a:t>
                      </a:r>
                      <a:r>
                        <a:rPr lang="ru-RU" sz="1600" baseline="0" dirty="0"/>
                        <a:t>-</a:t>
                      </a:r>
                      <a:r>
                        <a:rPr lang="ru-RU" sz="1600" b="0" dirty="0"/>
                        <a:t>VII Научно-исследовательская конференция «Шаг в науку» 2018 г.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sz="1600" b="1" dirty="0"/>
                        <a:t>Оценка в аттестате </a:t>
                      </a:r>
                      <a:r>
                        <a:rPr lang="ru-RU" sz="1600" dirty="0"/>
                        <a:t>основного общего образования</a:t>
                      </a:r>
                      <a:r>
                        <a:rPr lang="ru-RU" sz="1600" baseline="0" dirty="0"/>
                        <a:t> – по предмету «Искусство» «5» (отлично).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sz="1600" baseline="0" dirty="0"/>
                        <a:t>Сформированная профориентация –»архитектура».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200472" y="2420888"/>
            <a:ext cx="2880320" cy="1800200"/>
            <a:chOff x="200472" y="1988840"/>
            <a:chExt cx="2688298" cy="1512168"/>
          </a:xfrm>
        </p:grpSpPr>
        <p:pic>
          <p:nvPicPr>
            <p:cNvPr id="11" name="Picture 2" descr="https://psv4.userapi.com/c856336/u392196513/docs/d1/f6f1904baf50/Slayd1.jpg?extra=WTwbyQN3335C7paLadEqA6ND6xWFUeuF2jXOb86mVp_rb1Pyb8-7ZAkLxaJd0TNvzXkFwgU2qeigZSxjOL11RjjxBTY0lTnKppstc0Yxi-C-ftEcbElYNDNwMvCmztWphQs8sZNIf23iSl_z1m1ZaB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0472" y="1988840"/>
              <a:ext cx="2688298" cy="151216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04528" y="3068960"/>
              <a:ext cx="1800200" cy="2724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00" dirty="0"/>
                <a:t>БИРКЛЕ АННА 9 класс гимназия №8 г. Дубна</a:t>
              </a:r>
            </a:p>
            <a:p>
              <a:pPr algn="ctr"/>
              <a:r>
                <a:rPr lang="ru-RU" sz="500" dirty="0"/>
                <a:t>Руководитель </a:t>
              </a:r>
              <a:r>
                <a:rPr lang="ru-RU" sz="500" dirty="0" err="1"/>
                <a:t>Шишлянникова</a:t>
              </a:r>
              <a:r>
                <a:rPr lang="ru-RU" sz="500" dirty="0"/>
                <a:t> Е.В.</a:t>
              </a:r>
            </a:p>
          </p:txBody>
        </p:sp>
      </p:grpSp>
      <p:pic>
        <p:nvPicPr>
          <p:cNvPr id="1038" name="Picture 14" descr="https://psv4.userapi.com/c856336/u392196513/docs/d11/d4b43ce98964/Slayd29.jpg?extra=vk7PHiBhXPGKZKYwP27XJwPpEsEvlWAGZUh5TroQu3BMLphiCOBEKh_xcF9JvEFKtuHEBZ9XrkqIOWRJOisUSUKs99eLBB12UfyMpvavrX8XuBLazbJxVR9Lzt67XKBXe1j2H8JPkayz7SUteOyFAj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472" y="4365104"/>
            <a:ext cx="2944327" cy="1656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0472" y="6093296"/>
            <a:ext cx="943304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Слайды из итогового индивидуального проекта по предмету Искусство </a:t>
            </a:r>
            <a:r>
              <a:rPr lang="ru-RU" sz="1600" dirty="0" err="1"/>
              <a:t>Биркле</a:t>
            </a:r>
            <a:r>
              <a:rPr lang="ru-RU" sz="1600" dirty="0"/>
              <a:t> Анны. </a:t>
            </a:r>
          </a:p>
          <a:p>
            <a:pPr algn="ctr"/>
            <a:r>
              <a:rPr lang="ru-RU" sz="1600" dirty="0"/>
              <a:t>Фрагмент защиты проекта (фото).</a:t>
            </a:r>
          </a:p>
        </p:txBody>
      </p:sp>
      <p:pic>
        <p:nvPicPr>
          <p:cNvPr id="15" name="Picture 4" descr="Родители РТ против включения в аттестаты татарского языка ..."/>
          <p:cNvPicPr>
            <a:picLocks noChangeAspect="1" noChangeArrowheads="1"/>
          </p:cNvPicPr>
          <p:nvPr/>
        </p:nvPicPr>
        <p:blipFill>
          <a:blip r:embed="rId9" cstate="print"/>
          <a:srcRect l="1400" t="63191" b="9235"/>
          <a:stretch>
            <a:fillRect/>
          </a:stretch>
        </p:blipFill>
        <p:spPr bwMode="auto">
          <a:xfrm>
            <a:off x="6313693" y="2420888"/>
            <a:ext cx="359230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473280" y="3717032"/>
            <a:ext cx="24327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400" dirty="0"/>
              <a:t>Фрагмент аттестата </a:t>
            </a:r>
            <a:r>
              <a:rPr lang="ru-RU" sz="1400" dirty="0" err="1"/>
              <a:t>Биркле</a:t>
            </a:r>
            <a:r>
              <a:rPr lang="ru-RU" sz="1400" dirty="0"/>
              <a:t> Анны (9класс)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57656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9042</TotalTime>
  <Words>3134</Words>
  <Application>Microsoft Office PowerPoint</Application>
  <PresentationFormat>Лист A4 (210x297 мм)</PresentationFormat>
  <Paragraphs>388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User</cp:lastModifiedBy>
  <cp:revision>297</cp:revision>
  <cp:lastPrinted>2020-03-27T14:13:59Z</cp:lastPrinted>
  <dcterms:created xsi:type="dcterms:W3CDTF">2019-03-18T19:01:49Z</dcterms:created>
  <dcterms:modified xsi:type="dcterms:W3CDTF">2020-07-14T14:39:48Z</dcterms:modified>
</cp:coreProperties>
</file>